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52"/>
  </p:notesMasterIdLst>
  <p:handoutMasterIdLst>
    <p:handoutMasterId r:id="rId53"/>
  </p:handoutMasterIdLst>
  <p:sldIdLst>
    <p:sldId id="256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282" r:id="rId22"/>
    <p:sldId id="283" r:id="rId23"/>
    <p:sldId id="265" r:id="rId24"/>
    <p:sldId id="284" r:id="rId25"/>
    <p:sldId id="285" r:id="rId26"/>
    <p:sldId id="272" r:id="rId27"/>
    <p:sldId id="270" r:id="rId28"/>
    <p:sldId id="260" r:id="rId29"/>
    <p:sldId id="258" r:id="rId30"/>
    <p:sldId id="286" r:id="rId31"/>
    <p:sldId id="288" r:id="rId32"/>
    <p:sldId id="287" r:id="rId33"/>
    <p:sldId id="289" r:id="rId34"/>
    <p:sldId id="290" r:id="rId35"/>
    <p:sldId id="262" r:id="rId36"/>
    <p:sldId id="273" r:id="rId37"/>
    <p:sldId id="268" r:id="rId38"/>
    <p:sldId id="266" r:id="rId39"/>
    <p:sldId id="291" r:id="rId40"/>
    <p:sldId id="261" r:id="rId41"/>
    <p:sldId id="274" r:id="rId42"/>
    <p:sldId id="271" r:id="rId43"/>
    <p:sldId id="276" r:id="rId44"/>
    <p:sldId id="278" r:id="rId45"/>
    <p:sldId id="275" r:id="rId46"/>
    <p:sldId id="279" r:id="rId47"/>
    <p:sldId id="292" r:id="rId48"/>
    <p:sldId id="293" r:id="rId49"/>
    <p:sldId id="280" r:id="rId50"/>
    <p:sldId id="28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81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5747F-C2B6-48F4-B230-931F3251F608}" type="doc">
      <dgm:prSet loTypeId="urn:diagrams.loki3.com/BracketList+Icon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7E505937-A1D1-4FCF-B857-F28870C2B438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HTML</a:t>
          </a:r>
          <a:endParaRPr 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7132FAD-B185-4405-ABD4-A30DEAC13416}" type="parTrans" cxnId="{2577AF47-547F-47F7-A484-871FB3256470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B7DB6A5-4C5E-46B9-A357-36BB8E4D8D85}" type="sibTrans" cxnId="{2577AF47-547F-47F7-A484-871FB3256470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54976FE-E4B0-4743-B453-0E44EC68399E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Describe the content of the page</a:t>
          </a:r>
          <a:endParaRPr 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D9FEAA5-C005-491D-B43A-D4F62D2E4495}" type="parTrans" cxnId="{76698416-48B6-446C-BC4D-BBB529F863E9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2AD5ED6-AB5F-4192-9A90-DE66475C951C}" type="sibTrans" cxnId="{76698416-48B6-446C-BC4D-BBB529F863E9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129FD2A-3327-4A99-8DA3-3ED69C380BBF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“What does it have?”</a:t>
          </a:r>
          <a:endParaRPr 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DD5F013-3D04-49E8-82EB-A8639C5DF3F3}" type="parTrans" cxnId="{3CCD9ABD-CF95-40F9-A5E9-A867124D36C2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8260337-4981-49E0-A0A2-2BCA817F7F39}" type="sibTrans" cxnId="{3CCD9ABD-CF95-40F9-A5E9-A867124D36C2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1295C8C-8D1F-43C6-82C9-E9A0C9D69E91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CSS</a:t>
          </a:r>
          <a:endParaRPr 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5C704B0-DB8C-4E8C-A7B3-49A7A120BF7B}" type="parTrans" cxnId="{47137A9B-2AFD-43A1-BF60-A42D27E140F6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C31FF87-D786-498F-B4F8-FA4F5650B856}" type="sibTrans" cxnId="{47137A9B-2AFD-43A1-BF60-A42D27E140F6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DC9E84D-4109-41D9-B23B-CD33F63307C9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Describe the presentation of the page</a:t>
          </a:r>
          <a:endParaRPr 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44FDFB6-DCEB-482B-A44F-4AD4680B4845}" type="parTrans" cxnId="{7A48A55B-5522-4A42-ADC5-ACE0221D155E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F816448-0FE2-4DFA-B1FE-96F43A2497E4}" type="sibTrans" cxnId="{7A48A55B-5522-4A42-ADC5-ACE0221D155E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98C4C62-02C4-4A91-B786-6B3C60549C0C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“How does it look?”</a:t>
          </a:r>
          <a:endParaRPr 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10BAE6A-1D03-4BB0-8C25-75B698134579}" type="parTrans" cxnId="{050FAFEF-930A-4126-A547-7BE7741083AA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606B13E-BFAD-4B31-AAA7-E78B10EBF07E}" type="sibTrans" cxnId="{050FAFEF-930A-4126-A547-7BE7741083AA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B41DC41-29F0-4922-BFC5-D6FC08605C24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JavaScript</a:t>
          </a:r>
          <a:endParaRPr 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9E3E3B-2FC2-4FCA-97C2-0743E0F5A1A8}" type="parTrans" cxnId="{EBEFFE02-D79C-4682-B676-2C45B3EDDB59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1482198-B815-4549-93A1-1975942E3B24}" type="sibTrans" cxnId="{EBEFFE02-D79C-4682-B676-2C45B3EDDB59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777BA7A-CB4C-4047-A5C1-19C4370C7AE7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Describe the interaction of the page</a:t>
          </a:r>
          <a:endParaRPr 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BA40324-CF00-4C14-AB62-75C05DB6EAE5}" type="parTrans" cxnId="{991CB489-1893-438D-BC32-42AAD94F996C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94B452E-9B16-41EA-8512-F0037B9C3E0D}" type="sibTrans" cxnId="{991CB489-1893-438D-BC32-42AAD94F996C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C394397-D1FF-412A-9B1A-A1C7497BA927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“What does it do?”</a:t>
          </a:r>
          <a:endParaRPr lang="zh-CN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25D4D77-0B0F-403F-9E7B-0D6810A3F122}" type="parTrans" cxnId="{40E1DA70-D516-4525-B8C3-5B91C3FA1389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962F407-523D-4723-A0B0-319C51C91A51}" type="sibTrans" cxnId="{40E1DA70-D516-4525-B8C3-5B91C3FA1389}">
      <dgm:prSet/>
      <dgm:spPr/>
      <dgm:t>
        <a:bodyPr/>
        <a:lstStyle/>
        <a:p>
          <a:endParaRPr lang="zh-CN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664B6DC-B5D4-480F-8C18-4EEA3B403295}" type="pres">
      <dgm:prSet presAssocID="{CE05747F-C2B6-48F4-B230-931F3251F608}" presName="Name0" presStyleCnt="0">
        <dgm:presLayoutVars>
          <dgm:dir/>
          <dgm:animLvl val="lvl"/>
          <dgm:resizeHandles val="exact"/>
        </dgm:presLayoutVars>
      </dgm:prSet>
      <dgm:spPr/>
    </dgm:pt>
    <dgm:pt modelId="{707CF0F8-542C-4273-AD39-AC9125950E5B}" type="pres">
      <dgm:prSet presAssocID="{7E505937-A1D1-4FCF-B857-F28870C2B438}" presName="linNode" presStyleCnt="0"/>
      <dgm:spPr/>
    </dgm:pt>
    <dgm:pt modelId="{2C5BA068-BB4B-49C7-8916-4C0FEEAFB7D3}" type="pres">
      <dgm:prSet presAssocID="{7E505937-A1D1-4FCF-B857-F28870C2B438}" presName="parTx" presStyleLbl="revTx" presStyleIdx="0" presStyleCnt="3">
        <dgm:presLayoutVars>
          <dgm:chMax val="1"/>
          <dgm:bulletEnabled val="1"/>
        </dgm:presLayoutVars>
      </dgm:prSet>
      <dgm:spPr/>
    </dgm:pt>
    <dgm:pt modelId="{F7060B7B-A2B0-46AD-A854-46E0D1855F68}" type="pres">
      <dgm:prSet presAssocID="{7E505937-A1D1-4FCF-B857-F28870C2B438}" presName="bracket" presStyleLbl="parChTrans1D1" presStyleIdx="0" presStyleCnt="3"/>
      <dgm:spPr/>
    </dgm:pt>
    <dgm:pt modelId="{CC5F4082-0804-4B7F-B15E-81E8137F5C11}" type="pres">
      <dgm:prSet presAssocID="{7E505937-A1D1-4FCF-B857-F28870C2B438}" presName="spH" presStyleCnt="0"/>
      <dgm:spPr/>
    </dgm:pt>
    <dgm:pt modelId="{0B75026B-D553-42CF-87D2-B415F2777DCC}" type="pres">
      <dgm:prSet presAssocID="{7E505937-A1D1-4FCF-B857-F28870C2B438}" presName="desTx" presStyleLbl="node1" presStyleIdx="0" presStyleCnt="3">
        <dgm:presLayoutVars>
          <dgm:bulletEnabled val="1"/>
        </dgm:presLayoutVars>
      </dgm:prSet>
      <dgm:spPr/>
    </dgm:pt>
    <dgm:pt modelId="{57548DBF-1933-42EC-B582-783DD4A3CC9D}" type="pres">
      <dgm:prSet presAssocID="{3B7DB6A5-4C5E-46B9-A357-36BB8E4D8D85}" presName="spV" presStyleCnt="0"/>
      <dgm:spPr/>
    </dgm:pt>
    <dgm:pt modelId="{61D22842-6DE5-43F4-8C89-BDFBDF0A84C8}" type="pres">
      <dgm:prSet presAssocID="{B1295C8C-8D1F-43C6-82C9-E9A0C9D69E91}" presName="linNode" presStyleCnt="0"/>
      <dgm:spPr/>
    </dgm:pt>
    <dgm:pt modelId="{7C9B8812-F849-453D-BA52-CE14C834B1BC}" type="pres">
      <dgm:prSet presAssocID="{B1295C8C-8D1F-43C6-82C9-E9A0C9D69E91}" presName="parTx" presStyleLbl="revTx" presStyleIdx="1" presStyleCnt="3">
        <dgm:presLayoutVars>
          <dgm:chMax val="1"/>
          <dgm:bulletEnabled val="1"/>
        </dgm:presLayoutVars>
      </dgm:prSet>
      <dgm:spPr/>
    </dgm:pt>
    <dgm:pt modelId="{3B998CFF-DF3C-43F4-8CBE-41A479DE6B8A}" type="pres">
      <dgm:prSet presAssocID="{B1295C8C-8D1F-43C6-82C9-E9A0C9D69E91}" presName="bracket" presStyleLbl="parChTrans1D1" presStyleIdx="1" presStyleCnt="3"/>
      <dgm:spPr/>
    </dgm:pt>
    <dgm:pt modelId="{4FF76137-1C2B-4AAD-B533-20395A53231B}" type="pres">
      <dgm:prSet presAssocID="{B1295C8C-8D1F-43C6-82C9-E9A0C9D69E91}" presName="spH" presStyleCnt="0"/>
      <dgm:spPr/>
    </dgm:pt>
    <dgm:pt modelId="{08E2C8D8-6229-43A7-8F06-E64E22D8E58A}" type="pres">
      <dgm:prSet presAssocID="{B1295C8C-8D1F-43C6-82C9-E9A0C9D69E91}" presName="desTx" presStyleLbl="node1" presStyleIdx="1" presStyleCnt="3">
        <dgm:presLayoutVars>
          <dgm:bulletEnabled val="1"/>
        </dgm:presLayoutVars>
      </dgm:prSet>
      <dgm:spPr/>
    </dgm:pt>
    <dgm:pt modelId="{EDA6321F-5E83-4AB5-A934-A8A6B1E277A0}" type="pres">
      <dgm:prSet presAssocID="{8C31FF87-D786-498F-B4F8-FA4F5650B856}" presName="spV" presStyleCnt="0"/>
      <dgm:spPr/>
    </dgm:pt>
    <dgm:pt modelId="{74287BDB-9D80-46B7-9984-AC2B753423DD}" type="pres">
      <dgm:prSet presAssocID="{1B41DC41-29F0-4922-BFC5-D6FC08605C24}" presName="linNode" presStyleCnt="0"/>
      <dgm:spPr/>
    </dgm:pt>
    <dgm:pt modelId="{DFE58E50-D08B-4B73-94A1-1086CA88357F}" type="pres">
      <dgm:prSet presAssocID="{1B41DC41-29F0-4922-BFC5-D6FC08605C24}" presName="parTx" presStyleLbl="revTx" presStyleIdx="2" presStyleCnt="3">
        <dgm:presLayoutVars>
          <dgm:chMax val="1"/>
          <dgm:bulletEnabled val="1"/>
        </dgm:presLayoutVars>
      </dgm:prSet>
      <dgm:spPr/>
    </dgm:pt>
    <dgm:pt modelId="{5A3A5914-362B-47B2-925E-1271EDCF4D5A}" type="pres">
      <dgm:prSet presAssocID="{1B41DC41-29F0-4922-BFC5-D6FC08605C24}" presName="bracket" presStyleLbl="parChTrans1D1" presStyleIdx="2" presStyleCnt="3"/>
      <dgm:spPr/>
    </dgm:pt>
    <dgm:pt modelId="{867C6EEA-1D9F-4C72-A3E4-4858AB1B0645}" type="pres">
      <dgm:prSet presAssocID="{1B41DC41-29F0-4922-BFC5-D6FC08605C24}" presName="spH" presStyleCnt="0"/>
      <dgm:spPr/>
    </dgm:pt>
    <dgm:pt modelId="{BAC3E759-BFAD-49B5-8556-AF41067A7811}" type="pres">
      <dgm:prSet presAssocID="{1B41DC41-29F0-4922-BFC5-D6FC08605C24}" presName="desTx" presStyleLbl="node1" presStyleIdx="2" presStyleCnt="3">
        <dgm:presLayoutVars>
          <dgm:bulletEnabled val="1"/>
        </dgm:presLayoutVars>
      </dgm:prSet>
      <dgm:spPr/>
    </dgm:pt>
  </dgm:ptLst>
  <dgm:cxnLst>
    <dgm:cxn modelId="{3CCD9ABD-CF95-40F9-A5E9-A867124D36C2}" srcId="{7E505937-A1D1-4FCF-B857-F28870C2B438}" destId="{8129FD2A-3327-4A99-8DA3-3ED69C380BBF}" srcOrd="1" destOrd="0" parTransId="{7DD5F013-3D04-49E8-82EB-A8639C5DF3F3}" sibTransId="{A8260337-4981-49E0-A0A2-2BCA817F7F39}"/>
    <dgm:cxn modelId="{D26403DA-2375-4507-9B05-525191B1F378}" type="presOf" srcId="{4777BA7A-CB4C-4047-A5C1-19C4370C7AE7}" destId="{BAC3E759-BFAD-49B5-8556-AF41067A7811}" srcOrd="0" destOrd="0" presId="urn:diagrams.loki3.com/BracketList+Icon#1"/>
    <dgm:cxn modelId="{76698416-48B6-446C-BC4D-BBB529F863E9}" srcId="{7E505937-A1D1-4FCF-B857-F28870C2B438}" destId="{754976FE-E4B0-4743-B453-0E44EC68399E}" srcOrd="0" destOrd="0" parTransId="{4D9FEAA5-C005-491D-B43A-D4F62D2E4495}" sibTransId="{C2AD5ED6-AB5F-4192-9A90-DE66475C951C}"/>
    <dgm:cxn modelId="{D8C57C4F-61BA-4FCA-A9DA-4F6A0BDFFFC4}" type="presOf" srcId="{8129FD2A-3327-4A99-8DA3-3ED69C380BBF}" destId="{0B75026B-D553-42CF-87D2-B415F2777DCC}" srcOrd="0" destOrd="1" presId="urn:diagrams.loki3.com/BracketList+Icon#1"/>
    <dgm:cxn modelId="{7A48A55B-5522-4A42-ADC5-ACE0221D155E}" srcId="{B1295C8C-8D1F-43C6-82C9-E9A0C9D69E91}" destId="{3DC9E84D-4109-41D9-B23B-CD33F63307C9}" srcOrd="0" destOrd="0" parTransId="{D44FDFB6-DCEB-482B-A44F-4AD4680B4845}" sibTransId="{EF816448-0FE2-4DFA-B1FE-96F43A2497E4}"/>
    <dgm:cxn modelId="{451D615B-98FE-4FC9-BF7F-62C0B5D98C46}" type="presOf" srcId="{7E505937-A1D1-4FCF-B857-F28870C2B438}" destId="{2C5BA068-BB4B-49C7-8916-4C0FEEAFB7D3}" srcOrd="0" destOrd="0" presId="urn:diagrams.loki3.com/BracketList+Icon#1"/>
    <dgm:cxn modelId="{40E1DA70-D516-4525-B8C3-5B91C3FA1389}" srcId="{1B41DC41-29F0-4922-BFC5-D6FC08605C24}" destId="{6C394397-D1FF-412A-9B1A-A1C7497BA927}" srcOrd="1" destOrd="0" parTransId="{425D4D77-0B0F-403F-9E7B-0D6810A3F122}" sibTransId="{C962F407-523D-4723-A0B0-319C51C91A51}"/>
    <dgm:cxn modelId="{47137A9B-2AFD-43A1-BF60-A42D27E140F6}" srcId="{CE05747F-C2B6-48F4-B230-931F3251F608}" destId="{B1295C8C-8D1F-43C6-82C9-E9A0C9D69E91}" srcOrd="1" destOrd="0" parTransId="{E5C704B0-DB8C-4E8C-A7B3-49A7A120BF7B}" sibTransId="{8C31FF87-D786-498F-B4F8-FA4F5650B856}"/>
    <dgm:cxn modelId="{D4201BB5-5256-4D86-81FA-EFDC0AA30415}" type="presOf" srcId="{3DC9E84D-4109-41D9-B23B-CD33F63307C9}" destId="{08E2C8D8-6229-43A7-8F06-E64E22D8E58A}" srcOrd="0" destOrd="0" presId="urn:diagrams.loki3.com/BracketList+Icon#1"/>
    <dgm:cxn modelId="{8ADC8A32-801B-417F-BE27-4B4864AC6DE2}" type="presOf" srcId="{6C394397-D1FF-412A-9B1A-A1C7497BA927}" destId="{BAC3E759-BFAD-49B5-8556-AF41067A7811}" srcOrd="0" destOrd="1" presId="urn:diagrams.loki3.com/BracketList+Icon#1"/>
    <dgm:cxn modelId="{D439B70B-2807-4F96-8101-8733B06F6BEA}" type="presOf" srcId="{B1295C8C-8D1F-43C6-82C9-E9A0C9D69E91}" destId="{7C9B8812-F849-453D-BA52-CE14C834B1BC}" srcOrd="0" destOrd="0" presId="urn:diagrams.loki3.com/BracketList+Icon#1"/>
    <dgm:cxn modelId="{2577AF47-547F-47F7-A484-871FB3256470}" srcId="{CE05747F-C2B6-48F4-B230-931F3251F608}" destId="{7E505937-A1D1-4FCF-B857-F28870C2B438}" srcOrd="0" destOrd="0" parTransId="{C7132FAD-B185-4405-ABD4-A30DEAC13416}" sibTransId="{3B7DB6A5-4C5E-46B9-A357-36BB8E4D8D85}"/>
    <dgm:cxn modelId="{EBEFFE02-D79C-4682-B676-2C45B3EDDB59}" srcId="{CE05747F-C2B6-48F4-B230-931F3251F608}" destId="{1B41DC41-29F0-4922-BFC5-D6FC08605C24}" srcOrd="2" destOrd="0" parTransId="{CE9E3E3B-2FC2-4FCA-97C2-0743E0F5A1A8}" sibTransId="{B1482198-B815-4549-93A1-1975942E3B24}"/>
    <dgm:cxn modelId="{C492D978-6FB6-47F5-A771-EE0734A3F0B6}" type="presOf" srcId="{1B41DC41-29F0-4922-BFC5-D6FC08605C24}" destId="{DFE58E50-D08B-4B73-94A1-1086CA88357F}" srcOrd="0" destOrd="0" presId="urn:diagrams.loki3.com/BracketList+Icon#1"/>
    <dgm:cxn modelId="{C6AEF221-E6DA-44AC-B1D1-65C2742929D0}" type="presOf" srcId="{CE05747F-C2B6-48F4-B230-931F3251F608}" destId="{A664B6DC-B5D4-480F-8C18-4EEA3B403295}" srcOrd="0" destOrd="0" presId="urn:diagrams.loki3.com/BracketList+Icon#1"/>
    <dgm:cxn modelId="{050FAFEF-930A-4126-A547-7BE7741083AA}" srcId="{B1295C8C-8D1F-43C6-82C9-E9A0C9D69E91}" destId="{398C4C62-02C4-4A91-B786-6B3C60549C0C}" srcOrd="1" destOrd="0" parTransId="{710BAE6A-1D03-4BB0-8C25-75B698134579}" sibTransId="{A606B13E-BFAD-4B31-AAA7-E78B10EBF07E}"/>
    <dgm:cxn modelId="{2ABD5B67-1CE7-4279-9067-19CCCF9051CC}" type="presOf" srcId="{754976FE-E4B0-4743-B453-0E44EC68399E}" destId="{0B75026B-D553-42CF-87D2-B415F2777DCC}" srcOrd="0" destOrd="0" presId="urn:diagrams.loki3.com/BracketList+Icon#1"/>
    <dgm:cxn modelId="{991CB489-1893-438D-BC32-42AAD94F996C}" srcId="{1B41DC41-29F0-4922-BFC5-D6FC08605C24}" destId="{4777BA7A-CB4C-4047-A5C1-19C4370C7AE7}" srcOrd="0" destOrd="0" parTransId="{DBA40324-CF00-4C14-AB62-75C05DB6EAE5}" sibTransId="{494B452E-9B16-41EA-8512-F0037B9C3E0D}"/>
    <dgm:cxn modelId="{DA4699B2-C001-40CF-BCC5-714E4904F848}" type="presOf" srcId="{398C4C62-02C4-4A91-B786-6B3C60549C0C}" destId="{08E2C8D8-6229-43A7-8F06-E64E22D8E58A}" srcOrd="0" destOrd="1" presId="urn:diagrams.loki3.com/BracketList+Icon#1"/>
    <dgm:cxn modelId="{9268D54A-D35A-4708-9D02-3BB9F8BB57B5}" type="presParOf" srcId="{A664B6DC-B5D4-480F-8C18-4EEA3B403295}" destId="{707CF0F8-542C-4273-AD39-AC9125950E5B}" srcOrd="0" destOrd="0" presId="urn:diagrams.loki3.com/BracketList+Icon#1"/>
    <dgm:cxn modelId="{5CD7EB98-1087-45B7-A078-231F1E59FE38}" type="presParOf" srcId="{707CF0F8-542C-4273-AD39-AC9125950E5B}" destId="{2C5BA068-BB4B-49C7-8916-4C0FEEAFB7D3}" srcOrd="0" destOrd="0" presId="urn:diagrams.loki3.com/BracketList+Icon#1"/>
    <dgm:cxn modelId="{62A6211C-BFD3-4C65-B651-21AA06D3F7C4}" type="presParOf" srcId="{707CF0F8-542C-4273-AD39-AC9125950E5B}" destId="{F7060B7B-A2B0-46AD-A854-46E0D1855F68}" srcOrd="1" destOrd="0" presId="urn:diagrams.loki3.com/BracketList+Icon#1"/>
    <dgm:cxn modelId="{2092F5D6-5606-4284-9313-0C9F6D6077F6}" type="presParOf" srcId="{707CF0F8-542C-4273-AD39-AC9125950E5B}" destId="{CC5F4082-0804-4B7F-B15E-81E8137F5C11}" srcOrd="2" destOrd="0" presId="urn:diagrams.loki3.com/BracketList+Icon#1"/>
    <dgm:cxn modelId="{67E306BC-66CB-4944-843D-0ED313B1C963}" type="presParOf" srcId="{707CF0F8-542C-4273-AD39-AC9125950E5B}" destId="{0B75026B-D553-42CF-87D2-B415F2777DCC}" srcOrd="3" destOrd="0" presId="urn:diagrams.loki3.com/BracketList+Icon#1"/>
    <dgm:cxn modelId="{0A89DDCB-1646-491A-B01E-37BC7434954A}" type="presParOf" srcId="{A664B6DC-B5D4-480F-8C18-4EEA3B403295}" destId="{57548DBF-1933-42EC-B582-783DD4A3CC9D}" srcOrd="1" destOrd="0" presId="urn:diagrams.loki3.com/BracketList+Icon#1"/>
    <dgm:cxn modelId="{FE662A29-DEF6-43F8-9ACB-C3C1008CC536}" type="presParOf" srcId="{A664B6DC-B5D4-480F-8C18-4EEA3B403295}" destId="{61D22842-6DE5-43F4-8C89-BDFBDF0A84C8}" srcOrd="2" destOrd="0" presId="urn:diagrams.loki3.com/BracketList+Icon#1"/>
    <dgm:cxn modelId="{EFFFD98B-F8B5-428D-B5C4-5A4F7E54B73A}" type="presParOf" srcId="{61D22842-6DE5-43F4-8C89-BDFBDF0A84C8}" destId="{7C9B8812-F849-453D-BA52-CE14C834B1BC}" srcOrd="0" destOrd="0" presId="urn:diagrams.loki3.com/BracketList+Icon#1"/>
    <dgm:cxn modelId="{0165544F-768C-4D5D-AD01-D0AEBA30D73B}" type="presParOf" srcId="{61D22842-6DE5-43F4-8C89-BDFBDF0A84C8}" destId="{3B998CFF-DF3C-43F4-8CBE-41A479DE6B8A}" srcOrd="1" destOrd="0" presId="urn:diagrams.loki3.com/BracketList+Icon#1"/>
    <dgm:cxn modelId="{7BFC50F8-041C-4D0E-9F6C-18EDD35AC855}" type="presParOf" srcId="{61D22842-6DE5-43F4-8C89-BDFBDF0A84C8}" destId="{4FF76137-1C2B-4AAD-B533-20395A53231B}" srcOrd="2" destOrd="0" presId="urn:diagrams.loki3.com/BracketList+Icon#1"/>
    <dgm:cxn modelId="{69F1C48F-D1D4-4706-A9E6-E2CF40898067}" type="presParOf" srcId="{61D22842-6DE5-43F4-8C89-BDFBDF0A84C8}" destId="{08E2C8D8-6229-43A7-8F06-E64E22D8E58A}" srcOrd="3" destOrd="0" presId="urn:diagrams.loki3.com/BracketList+Icon#1"/>
    <dgm:cxn modelId="{91C56926-CD9F-4353-B727-58AB8131A684}" type="presParOf" srcId="{A664B6DC-B5D4-480F-8C18-4EEA3B403295}" destId="{EDA6321F-5E83-4AB5-A934-A8A6B1E277A0}" srcOrd="3" destOrd="0" presId="urn:diagrams.loki3.com/BracketList+Icon#1"/>
    <dgm:cxn modelId="{258F0EFF-648C-4CE4-ACC1-05DFE1EBE93E}" type="presParOf" srcId="{A664B6DC-B5D4-480F-8C18-4EEA3B403295}" destId="{74287BDB-9D80-46B7-9984-AC2B753423DD}" srcOrd="4" destOrd="0" presId="urn:diagrams.loki3.com/BracketList+Icon#1"/>
    <dgm:cxn modelId="{EF132C8E-2172-487B-A19A-5A3988CBA3F6}" type="presParOf" srcId="{74287BDB-9D80-46B7-9984-AC2B753423DD}" destId="{DFE58E50-D08B-4B73-94A1-1086CA88357F}" srcOrd="0" destOrd="0" presId="urn:diagrams.loki3.com/BracketList+Icon#1"/>
    <dgm:cxn modelId="{A09E737D-F1E5-4F39-A7D1-333DDCE87D85}" type="presParOf" srcId="{74287BDB-9D80-46B7-9984-AC2B753423DD}" destId="{5A3A5914-362B-47B2-925E-1271EDCF4D5A}" srcOrd="1" destOrd="0" presId="urn:diagrams.loki3.com/BracketList+Icon#1"/>
    <dgm:cxn modelId="{3F3F1639-B44E-4AFE-85C3-D84DEB8719D4}" type="presParOf" srcId="{74287BDB-9D80-46B7-9984-AC2B753423DD}" destId="{867C6EEA-1D9F-4C72-A3E4-4858AB1B0645}" srcOrd="2" destOrd="0" presId="urn:diagrams.loki3.com/BracketList+Icon#1"/>
    <dgm:cxn modelId="{1AAF2981-58CB-46F1-ADED-4F264594908F}" type="presParOf" srcId="{74287BDB-9D80-46B7-9984-AC2B753423DD}" destId="{BAC3E759-BFAD-49B5-8556-AF41067A7811}" srcOrd="3" destOrd="0" presId="urn:diagrams.loki3.com/BracketList+Icon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BA068-BB4B-49C7-8916-4C0FEEAFB7D3}">
      <dsp:nvSpPr>
        <dsp:cNvPr id="0" name=""/>
        <dsp:cNvSpPr/>
      </dsp:nvSpPr>
      <dsp:spPr>
        <a:xfrm>
          <a:off x="4381" y="455224"/>
          <a:ext cx="2241364" cy="59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HTML</a:t>
          </a:r>
          <a:endParaRPr lang="zh-CN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381" y="455224"/>
        <a:ext cx="2241364" cy="594000"/>
      </dsp:txXfrm>
    </dsp:sp>
    <dsp:sp modelId="{F7060B7B-A2B0-46AD-A854-46E0D1855F68}">
      <dsp:nvSpPr>
        <dsp:cNvPr id="0" name=""/>
        <dsp:cNvSpPr/>
      </dsp:nvSpPr>
      <dsp:spPr>
        <a:xfrm>
          <a:off x="2245746" y="139662"/>
          <a:ext cx="448272" cy="12251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5026B-D553-42CF-87D2-B415F2777DCC}">
      <dsp:nvSpPr>
        <dsp:cNvPr id="0" name=""/>
        <dsp:cNvSpPr/>
      </dsp:nvSpPr>
      <dsp:spPr>
        <a:xfrm>
          <a:off x="2873328" y="139662"/>
          <a:ext cx="6096512" cy="1225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Describe the content of the page</a:t>
          </a:r>
          <a:endParaRPr lang="zh-CN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“What does it have?”</a:t>
          </a:r>
          <a:endParaRPr lang="zh-CN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873328" y="139662"/>
        <a:ext cx="6096512" cy="1225125"/>
      </dsp:txXfrm>
    </dsp:sp>
    <dsp:sp modelId="{7C9B8812-F849-453D-BA52-CE14C834B1BC}">
      <dsp:nvSpPr>
        <dsp:cNvPr id="0" name=""/>
        <dsp:cNvSpPr/>
      </dsp:nvSpPr>
      <dsp:spPr>
        <a:xfrm>
          <a:off x="4381" y="1766749"/>
          <a:ext cx="2241364" cy="59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CSS</a:t>
          </a:r>
          <a:endParaRPr lang="zh-CN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381" y="1766749"/>
        <a:ext cx="2241364" cy="594000"/>
      </dsp:txXfrm>
    </dsp:sp>
    <dsp:sp modelId="{3B998CFF-DF3C-43F4-8CBE-41A479DE6B8A}">
      <dsp:nvSpPr>
        <dsp:cNvPr id="0" name=""/>
        <dsp:cNvSpPr/>
      </dsp:nvSpPr>
      <dsp:spPr>
        <a:xfrm>
          <a:off x="2245746" y="1451187"/>
          <a:ext cx="448272" cy="12251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2C8D8-6229-43A7-8F06-E64E22D8E58A}">
      <dsp:nvSpPr>
        <dsp:cNvPr id="0" name=""/>
        <dsp:cNvSpPr/>
      </dsp:nvSpPr>
      <dsp:spPr>
        <a:xfrm>
          <a:off x="2873328" y="1451187"/>
          <a:ext cx="6096512" cy="1225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Describe the presentation of the page</a:t>
          </a:r>
          <a:endParaRPr lang="zh-CN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“How does it look?”</a:t>
          </a:r>
          <a:endParaRPr lang="zh-CN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873328" y="1451187"/>
        <a:ext cx="6096512" cy="1225125"/>
      </dsp:txXfrm>
    </dsp:sp>
    <dsp:sp modelId="{DFE58E50-D08B-4B73-94A1-1086CA88357F}">
      <dsp:nvSpPr>
        <dsp:cNvPr id="0" name=""/>
        <dsp:cNvSpPr/>
      </dsp:nvSpPr>
      <dsp:spPr>
        <a:xfrm>
          <a:off x="4381" y="3078275"/>
          <a:ext cx="2241364" cy="59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JavaScript</a:t>
          </a:r>
          <a:endParaRPr lang="zh-CN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381" y="3078275"/>
        <a:ext cx="2241364" cy="594000"/>
      </dsp:txXfrm>
    </dsp:sp>
    <dsp:sp modelId="{5A3A5914-362B-47B2-925E-1271EDCF4D5A}">
      <dsp:nvSpPr>
        <dsp:cNvPr id="0" name=""/>
        <dsp:cNvSpPr/>
      </dsp:nvSpPr>
      <dsp:spPr>
        <a:xfrm>
          <a:off x="2245746" y="2762712"/>
          <a:ext cx="448272" cy="12251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C3E759-BFAD-49B5-8556-AF41067A7811}">
      <dsp:nvSpPr>
        <dsp:cNvPr id="0" name=""/>
        <dsp:cNvSpPr/>
      </dsp:nvSpPr>
      <dsp:spPr>
        <a:xfrm>
          <a:off x="2873328" y="2762712"/>
          <a:ext cx="6096512" cy="12251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Describe the interaction of the page</a:t>
          </a:r>
          <a:endParaRPr lang="zh-CN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“What does it do?”</a:t>
          </a:r>
          <a:endParaRPr lang="zh-CN" sz="24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873328" y="2762712"/>
        <a:ext cx="6096512" cy="1225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+Icon#1">
  <dgm:title val="垂直括号列表"/>
  <dgm:desc val="用于显示分组的信息块。  适合于大量的 2 级文本。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0EA5F0D-C1DC-412F-A146-DDB3A74B588F}" type="datetimeFigureOut">
              <a:rPr lang="en-US" altLang="zh-CN"/>
              <a:t>2/6/2017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7BAE14B8-3CC9-472D-9BC5-A84D80684DE2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A8CDE508-72C8-4AB5-AA9C-1584D31690E0}" type="datetimeFigureOut">
              <a:t>2017/2/6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7FB667E1-E601-4AAF-B95C-B25720D70A60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0"/>
            <a:ext cx="914162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9" name="矩形 8"/>
          <p:cNvSpPr/>
          <p:nvPr/>
        </p:nvSpPr>
        <p:spPr>
          <a:xfrm>
            <a:off x="-1" y="5102352"/>
            <a:ext cx="9141620" cy="17556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1550" y="2286000"/>
            <a:ext cx="7200900" cy="1517904"/>
          </a:xfrm>
        </p:spPr>
        <p:txBody>
          <a:bodyPr anchor="b"/>
          <a:lstStyle>
            <a:lvl1pPr algn="ctr" latinLnBrk="0">
              <a:defRPr lang="zh-CN" sz="5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71550" y="3959352"/>
            <a:ext cx="7200900" cy="914400"/>
          </a:xfrm>
        </p:spPr>
        <p:txBody>
          <a:bodyPr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zh-CN" sz="2000" cap="all" baseline="0"/>
            </a:lvl1pPr>
            <a:lvl2pPr marL="457200" indent="0" algn="ctr" latinLnBrk="0">
              <a:buNone/>
              <a:defRPr lang="zh-CN" sz="2800"/>
            </a:lvl2pPr>
            <a:lvl3pPr marL="914400" indent="0" algn="ctr" latinLnBrk="0">
              <a:buNone/>
              <a:defRPr lang="zh-CN" sz="2400"/>
            </a:lvl3pPr>
            <a:lvl4pPr marL="1371600" indent="0" algn="ctr" latinLnBrk="0">
              <a:buNone/>
              <a:defRPr lang="zh-CN" sz="2000"/>
            </a:lvl4pPr>
            <a:lvl5pPr marL="1828800" indent="0" algn="ctr" latinLnBrk="0">
              <a:buNone/>
              <a:defRPr lang="zh-CN" sz="2000"/>
            </a:lvl5pPr>
            <a:lvl6pPr marL="2286000" indent="0" algn="ctr" latinLnBrk="0">
              <a:buNone/>
              <a:defRPr lang="zh-CN" sz="2000"/>
            </a:lvl6pPr>
            <a:lvl7pPr marL="2743200" indent="0" algn="ctr" latinLnBrk="0">
              <a:buNone/>
              <a:defRPr lang="zh-CN" sz="2000"/>
            </a:lvl7pPr>
            <a:lvl8pPr marL="3200400" indent="0" algn="ctr" latinLnBrk="0">
              <a:buNone/>
              <a:defRPr lang="zh-CN" sz="2000"/>
            </a:lvl8pPr>
            <a:lvl9pPr marL="3657600" indent="0" algn="ctr" latinLnBrk="0">
              <a:buNone/>
              <a:defRPr lang="zh-CN" sz="2000"/>
            </a:lvl9pPr>
          </a:lstStyle>
          <a:p>
            <a:r>
              <a:rPr lang="zh-CN" altLang="en-US"/>
              <a:t>单击以编辑母版副标题样式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t>2017/2/6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800725" cy="58975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t>2017/2/6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300"/>
              <a:t>Click to edit Master title style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100"/>
              <a:t>Click to edit Master text styles</a:t>
            </a:r>
          </a:p>
          <a:p>
            <a:pPr lvl="1">
              <a:defRPr sz="1800"/>
            </a:pPr>
            <a:r>
              <a:rPr sz="2100"/>
              <a:t>Second level</a:t>
            </a:r>
          </a:p>
          <a:p>
            <a:pPr lvl="2">
              <a:defRPr sz="1800"/>
            </a:pPr>
            <a:r>
              <a:rPr sz="2100"/>
              <a:t>Third level</a:t>
            </a:r>
          </a:p>
          <a:p>
            <a:pPr lvl="3">
              <a:defRPr sz="1800"/>
            </a:pPr>
            <a:r>
              <a:rPr sz="2100"/>
              <a:t>Fourth level</a:t>
            </a:r>
          </a:p>
          <a:p>
            <a:pPr lvl="4">
              <a:defRPr sz="1800"/>
            </a:pPr>
            <a:r>
              <a:rPr sz="2100"/>
              <a:t>Fifth level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479882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t>2017/2/6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74320"/>
            <a:ext cx="9144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2130552"/>
            <a:ext cx="7200900" cy="2359152"/>
          </a:xfrm>
        </p:spPr>
        <p:txBody>
          <a:bodyPr anchor="b">
            <a:normAutofit/>
          </a:bodyPr>
          <a:lstStyle>
            <a:lvl1pPr algn="ctr" latinLnBrk="0">
              <a:defRPr lang="zh-CN" sz="5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71550" y="4572000"/>
            <a:ext cx="7200900" cy="841248"/>
          </a:xfrm>
        </p:spPr>
        <p:txBody>
          <a:bodyPr anchor="t"/>
          <a:lstStyle>
            <a:lvl1pPr marL="0" indent="0" algn="ctr" latinLnBrk="0">
              <a:spcBef>
                <a:spcPts val="0"/>
              </a:spcBef>
              <a:buNone/>
              <a:defRPr lang="zh-CN" sz="20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t>2017/2/6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467360"/>
            <a:ext cx="7132320" cy="123342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05840" y="1901952"/>
            <a:ext cx="3429000" cy="4123944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09160" y="1901952"/>
            <a:ext cx="3429000" cy="4123944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9FD0-C37A-4F50-8F3B-5FA0D9D0B42F}" type="datetimeFigureOut">
              <a:t>2017/2/6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6EF73-9DB8-4763-865F-2F88181A473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230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466344"/>
            <a:ext cx="7132320" cy="12344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05840" y="1837464"/>
            <a:ext cx="3429000" cy="766588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 cap="all" baseline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05840" y="2740733"/>
            <a:ext cx="3429000" cy="3288847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09160" y="1837464"/>
            <a:ext cx="3429000" cy="766588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 cap="all" baseline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09160" y="2740733"/>
            <a:ext cx="3429000" cy="3288847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t>2017/2/6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t>2017/2/6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1620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t>2017/2/6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2986" y="2350008"/>
            <a:ext cx="3154680" cy="1993392"/>
          </a:xfrm>
        </p:spPr>
        <p:txBody>
          <a:bodyPr anchor="b">
            <a:normAutofit/>
          </a:bodyPr>
          <a:lstStyle>
            <a:lvl1pPr latinLnBrk="0">
              <a:defRPr lang="zh-CN" sz="3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900" y="758952"/>
            <a:ext cx="4972050" cy="5330952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02986" y="4361688"/>
            <a:ext cx="3154680" cy="1728216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t>2017/2/6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2986" y="2350008"/>
            <a:ext cx="3154680" cy="1993392"/>
          </a:xfrm>
        </p:spPr>
        <p:txBody>
          <a:bodyPr anchor="b">
            <a:normAutofit/>
          </a:bodyPr>
          <a:lstStyle>
            <a:lvl1pPr latinLnBrk="0">
              <a:defRPr lang="zh-CN" sz="3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6314" y="502920"/>
            <a:ext cx="5026914" cy="584301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 latinLnBrk="0">
              <a:buNone/>
              <a:defRPr lang="zh-CN" sz="32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02986" y="4361688"/>
            <a:ext cx="3154680" cy="1728216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t>2017/2/6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583680"/>
            <a:ext cx="9141620" cy="274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05840" y="467360"/>
            <a:ext cx="713232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05840" y="1901953"/>
            <a:ext cx="713232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56832" y="6601968"/>
            <a:ext cx="72009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9E583DDF-CA54-461A-A486-592D2374C532}" type="datetimeFigureOut">
              <a:rPr lang="en-US" altLang="zh-CN" smtClean="0"/>
              <a:pPr/>
              <a:t>2/6/2017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05840" y="6601968"/>
            <a:ext cx="5369814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800" cap="all" baseline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58100" y="6601968"/>
            <a:ext cx="4800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A8D9AD5-F248-4919-864A-CFD76CC027D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lang="zh-CN" sz="3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lang="zh-CN"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lang="zh-CN"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lang="zh-CN" sz="1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lang="zh-CN" sz="1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lang="zh-CN" sz="1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CN"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CN"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lang="zh-CN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 userDrawn="1">
          <p15:clr>
            <a:srgbClr val="F26B43"/>
          </p15:clr>
        </p15:guide>
        <p15:guide id="2" pos="303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2" Type="http://schemas.openxmlformats.org/officeDocument/2006/relationships/hyperlink" Target="http://getbootstrap.com/css/#butt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material-ui.com/#/components/drawer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Introduction to Web Programming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Jiayi “Joey” </a:t>
            </a:r>
            <a:r>
              <a:rPr lang="en-US" altLang="zh-CN" dirty="0" err="1"/>
              <a:t>CaO</a:t>
            </a:r>
            <a:endParaRPr lang="en-US" altLang="zh-CN" dirty="0"/>
          </a:p>
          <a:p>
            <a:r>
              <a:rPr lang="en-US" altLang="zh-CN" dirty="0"/>
              <a:t>jcao7@Illinois.edu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1485900" y="1160748"/>
            <a:ext cx="6172200" cy="75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57" name="Shape 157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58" name="Shape 158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877823">
              <a:defRPr sz="4224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68"/>
              <a:t>We will extract data from 100 movie websites automatically…</a:t>
            </a:r>
          </a:p>
        </p:txBody>
      </p:sp>
      <p:pic>
        <p:nvPicPr>
          <p:cNvPr id="159" name="image5.png" descr="http://img.fae.ro/00696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5736" y="2564905"/>
            <a:ext cx="5714453" cy="3325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6.png" descr="http://www.insidefacebook.com/wp-content/uploads/2010/09/ROTTEN-TOMATOES_-Movies-New-Movie-Reviews-and-Preview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681" y="2945774"/>
            <a:ext cx="3571875" cy="2157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7.jpg" descr="https://encrypted-tbn3.gstatic.com/images?q=tbn:ANd9GcQV_9Pp7SaKVNS6gm8Of7bn7hJEYVas9dbuQTiD0gp0lMqgw-Ak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2733" y="2388598"/>
            <a:ext cx="2507457" cy="1028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8.png" descr="http://main.makeuseoflimited.netdna-cdn.com/dir/wp-content/uploads/2011/03/mr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50982" y="4106610"/>
            <a:ext cx="1215131" cy="18038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857534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485900" y="1160748"/>
            <a:ext cx="6172200" cy="75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66" name="Shape 166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67" name="Shape 167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877823">
              <a:defRPr sz="4224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68"/>
              <a:t>We will extract data from 100 movie websites automatically…</a:t>
            </a:r>
          </a:p>
        </p:txBody>
      </p:sp>
      <p:pic>
        <p:nvPicPr>
          <p:cNvPr id="168" name="image5.png" descr="http://img.fae.ro/00696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5736" y="2564905"/>
            <a:ext cx="5714453" cy="3325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6.png" descr="http://www.insidefacebook.com/wp-content/uploads/2010/09/ROTTEN-TOMATOES_-Movies-New-Movie-Reviews-and-Preview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681" y="2945774"/>
            <a:ext cx="3571875" cy="2157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7.jpg" descr="https://encrypted-tbn3.gstatic.com/images?q=tbn:ANd9GcQV_9Pp7SaKVNS6gm8Of7bn7hJEYVas9dbuQTiD0gp0lMqgw-Ak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2733" y="2388598"/>
            <a:ext cx="2507457" cy="1028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8.png" descr="http://main.makeuseoflimited.netdna-cdn.com/dir/wp-content/uploads/2011/03/mr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50982" y="4106610"/>
            <a:ext cx="1215131" cy="1803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9.png" descr="http://www.fxprofitboom.com/images/ecMjkp7cn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51011" y="2672608"/>
            <a:ext cx="2703743" cy="27037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3199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1485900" y="1160748"/>
            <a:ext cx="6172200" cy="75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76" name="Shape 176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77" name="Shape 177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822959">
              <a:defRPr sz="3959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69"/>
              <a:t>We will do SQL query suggestion based on DB schema…</a:t>
            </a:r>
          </a:p>
        </p:txBody>
      </p:sp>
      <p:pic>
        <p:nvPicPr>
          <p:cNvPr id="178" name="image10.png" descr="https://netbeans.org/images_www/articles/73/javaee/ecommerce/connect-db/db-que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050" y="2942946"/>
            <a:ext cx="6029900" cy="23154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38910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485900" y="1160748"/>
            <a:ext cx="6172200" cy="75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82" name="Shape 182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83" name="Shape 183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822959">
              <a:defRPr sz="3959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69"/>
              <a:t>We will do SQL query suggestion based on DB schema…</a:t>
            </a:r>
          </a:p>
        </p:txBody>
      </p:sp>
      <p:pic>
        <p:nvPicPr>
          <p:cNvPr id="184" name="image10.png" descr="https://netbeans.org/images_www/articles/73/javaee/ecommerce/connect-db/db-que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050" y="2942946"/>
            <a:ext cx="6029900" cy="231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9.png" descr="http://www.fxprofitboom.com/images/ecMjkp7c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1011" y="2672608"/>
            <a:ext cx="2703743" cy="27037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73241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xfrm>
            <a:off x="1143000" y="2564904"/>
            <a:ext cx="6858000" cy="313234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>
              <a:defRPr sz="1800"/>
            </a:pPr>
            <a:r>
              <a:rPr sz="2100" dirty="0"/>
              <a:t>A good data-driven company released a similar feature a few years ago</a:t>
            </a:r>
          </a:p>
          <a:p>
            <a:pPr lvl="0">
              <a:defRPr sz="1800"/>
            </a:pPr>
            <a:r>
              <a:rPr sz="2100" dirty="0"/>
              <a:t>You can make a startup out of it because building such a thing is hard</a:t>
            </a:r>
          </a:p>
          <a:p>
            <a:pPr lvl="0">
              <a:defRPr sz="1800"/>
            </a:pPr>
            <a:r>
              <a:rPr sz="2100" dirty="0"/>
              <a:t>There is a research paper at a top conference talking about it but no one in the industry built it yet – you can take make a demo illustrating a research idea (</a:t>
            </a:r>
            <a:r>
              <a:rPr sz="2100" b="1" dirty="0"/>
              <a:t>can write a paper about it</a:t>
            </a:r>
            <a:r>
              <a:rPr sz="2100" dirty="0"/>
              <a:t>)</a:t>
            </a:r>
          </a:p>
          <a:p>
            <a:pPr lvl="0">
              <a:defRPr sz="1800"/>
            </a:pPr>
            <a:r>
              <a:rPr sz="2100" dirty="0"/>
              <a:t> </a:t>
            </a:r>
            <a:r>
              <a:rPr lang="en-US" sz="2100" dirty="0"/>
              <a:t>Discuss with </a:t>
            </a:r>
            <a:r>
              <a:rPr sz="2100" dirty="0"/>
              <a:t>your TAs ;)</a:t>
            </a:r>
          </a:p>
        </p:txBody>
      </p:sp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1485900" y="1160748"/>
            <a:ext cx="6172200" cy="75608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89" name="Shape 189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90" name="Shape 190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822959">
              <a:defRPr sz="36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700"/>
              <a:t>Rules of thumb to help you judge whether it qualifies for AF</a:t>
            </a:r>
          </a:p>
        </p:txBody>
      </p:sp>
    </p:spTree>
    <p:extLst>
      <p:ext uri="{BB962C8B-B14F-4D97-AF65-F5344CB8AC3E}">
        <p14:creationId xmlns:p14="http://schemas.microsoft.com/office/powerpoint/2010/main" val="9293840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1485900" y="1160748"/>
            <a:ext cx="6172200" cy="75608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1218590" y="2656237"/>
            <a:ext cx="6706821" cy="275430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defRPr sz="1800"/>
            </a:pPr>
            <a:r>
              <a:rPr sz="2100"/>
              <a:t>The relational </a:t>
            </a:r>
            <a:r>
              <a:rPr sz="2100" b="1"/>
              <a:t>schema</a:t>
            </a:r>
            <a:r>
              <a:rPr sz="2100"/>
              <a:t> of your database</a:t>
            </a:r>
          </a:p>
          <a:p>
            <a:pPr lvl="0">
              <a:defRPr sz="1800"/>
            </a:pPr>
            <a:r>
              <a:rPr sz="2100"/>
              <a:t>Final choices of databases and software platforms/languages that you will be using</a:t>
            </a:r>
          </a:p>
          <a:p>
            <a:pPr lvl="0">
              <a:defRPr sz="1800"/>
            </a:pPr>
            <a:r>
              <a:rPr sz="2100"/>
              <a:t>How you will get data for your application (crawling the Web/API/crowdsourcing…)</a:t>
            </a:r>
          </a:p>
          <a:p>
            <a:pPr lvl="0">
              <a:defRPr sz="1800"/>
            </a:pPr>
            <a:r>
              <a:rPr sz="2100" b="1"/>
              <a:t>Division of responsibilities</a:t>
            </a:r>
            <a:r>
              <a:rPr sz="2100"/>
              <a:t> of team members </a:t>
            </a:r>
          </a:p>
          <a:p>
            <a:pPr lvl="0">
              <a:defRPr sz="1800"/>
            </a:pPr>
            <a:r>
              <a:rPr sz="2100"/>
              <a:t>The project timeline with </a:t>
            </a:r>
            <a:r>
              <a:rPr sz="2100" b="1"/>
              <a:t>milestones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95" name="Shape 195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00"/>
              <a:t>Stage 2: Development Plan</a:t>
            </a:r>
          </a:p>
        </p:txBody>
      </p:sp>
    </p:spTree>
    <p:extLst>
      <p:ext uri="{BB962C8B-B14F-4D97-AF65-F5344CB8AC3E}">
        <p14:creationId xmlns:p14="http://schemas.microsoft.com/office/powerpoint/2010/main" val="177975173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1485900" y="1160748"/>
            <a:ext cx="6172200" cy="75608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1408770" y="2683173"/>
            <a:ext cx="6326460" cy="248427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lvl="0">
              <a:defRPr sz="1800"/>
            </a:pPr>
            <a:r>
              <a:rPr sz="2100"/>
              <a:t>Play with cPanel, MySQL, HTML</a:t>
            </a:r>
          </a:p>
          <a:p>
            <a:pPr lvl="0">
              <a:defRPr sz="1800"/>
            </a:pPr>
            <a:r>
              <a:rPr sz="2100"/>
              <a:t>Initiate a site and </a:t>
            </a:r>
            <a:r>
              <a:rPr sz="2100" b="1"/>
              <a:t>add your project URL to Wiki</a:t>
            </a:r>
          </a:p>
          <a:p>
            <a:pPr marL="514350" lvl="1" indent="-171450">
              <a:spcBef>
                <a:spcPts val="375"/>
              </a:spcBef>
              <a:defRPr sz="1800"/>
            </a:pPr>
            <a:r>
              <a:t>the site could be empty but the URL must be working (just put there name of team members for now)</a:t>
            </a:r>
          </a:p>
          <a:p>
            <a:pPr marL="514350" lvl="1" indent="-171450">
              <a:spcBef>
                <a:spcPts val="375"/>
              </a:spcBef>
              <a:defRPr sz="1800"/>
            </a:pPr>
            <a:r>
              <a:t>If you are building a mobile app, assemble a project package and share it via a quick release (link to the app download and early access)</a:t>
            </a:r>
          </a:p>
        </p:txBody>
      </p:sp>
      <p:sp>
        <p:nvSpPr>
          <p:cNvPr id="199" name="Shape 199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200" name="Shape 200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905255">
              <a:defRPr sz="4356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67"/>
              <a:t>Stage 3: Setup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29466776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1485900" y="1160748"/>
            <a:ext cx="6172200" cy="75608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xfrm>
            <a:off x="1331640" y="2550967"/>
            <a:ext cx="6326460" cy="300504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59448" indent="-159448" defTabSz="637793">
              <a:spcBef>
                <a:spcPts val="675"/>
              </a:spcBef>
              <a:defRPr sz="1800"/>
            </a:pPr>
            <a:r>
              <a:rPr sz="1953"/>
              <a:t>Data enough to showcase CRUD functionality</a:t>
            </a:r>
          </a:p>
          <a:p>
            <a:pPr marL="159448" indent="-159448" defTabSz="637793">
              <a:spcBef>
                <a:spcPts val="675"/>
              </a:spcBef>
              <a:defRPr sz="1800"/>
            </a:pPr>
            <a:r>
              <a:rPr sz="1953"/>
              <a:t>Working basic functionality </a:t>
            </a:r>
          </a:p>
          <a:p>
            <a:pPr marL="478346" lvl="1" indent="-159448" defTabSz="637793">
              <a:spcBef>
                <a:spcPts val="300"/>
              </a:spcBef>
              <a:defRPr sz="1800"/>
            </a:pPr>
            <a:r>
              <a:rPr sz="1674"/>
              <a:t>Create/Insert records to the DB</a:t>
            </a:r>
          </a:p>
          <a:p>
            <a:pPr marL="478346" lvl="1" indent="-159448" defTabSz="637793">
              <a:spcBef>
                <a:spcPts val="300"/>
              </a:spcBef>
              <a:defRPr sz="1800"/>
            </a:pPr>
            <a:r>
              <a:rPr sz="1674"/>
              <a:t>Read/Search records in the DB</a:t>
            </a:r>
          </a:p>
          <a:p>
            <a:pPr marL="478346" lvl="1" indent="-159448" defTabSz="637793">
              <a:spcBef>
                <a:spcPts val="300"/>
              </a:spcBef>
              <a:defRPr sz="1800"/>
            </a:pPr>
            <a:r>
              <a:rPr sz="1674"/>
              <a:t>Update records in the DB</a:t>
            </a:r>
          </a:p>
          <a:p>
            <a:pPr marL="478346" lvl="1" indent="-159448" defTabSz="637793">
              <a:spcBef>
                <a:spcPts val="300"/>
              </a:spcBef>
              <a:defRPr sz="1800"/>
            </a:pPr>
            <a:r>
              <a:rPr sz="1674"/>
              <a:t>Delete records from the DB</a:t>
            </a:r>
          </a:p>
          <a:p>
            <a:pPr marL="455567" lvl="1" indent="-136670" defTabSz="637793">
              <a:spcBef>
                <a:spcPts val="300"/>
              </a:spcBef>
              <a:defRPr sz="1800"/>
            </a:pPr>
            <a:r>
              <a:rPr sz="1674"/>
              <a:t>Advanced SQL queries(subquery, having, case, union, etc)</a:t>
            </a:r>
          </a:p>
          <a:p>
            <a:pPr marL="159448" indent="-159448" defTabSz="637793">
              <a:spcBef>
                <a:spcPts val="675"/>
              </a:spcBef>
              <a:defRPr sz="1800"/>
            </a:pPr>
            <a:r>
              <a:rPr sz="1953" b="1"/>
              <a:t>Remember</a:t>
            </a:r>
            <a:r>
              <a:rPr sz="1953"/>
              <a:t>:- This shouldn’t be your login information</a:t>
            </a:r>
          </a:p>
          <a:p>
            <a:pPr marL="159448" indent="-159448" defTabSz="637793">
              <a:spcBef>
                <a:spcPts val="675"/>
              </a:spcBef>
              <a:defRPr sz="1800"/>
            </a:pPr>
            <a:r>
              <a:rPr sz="1953" b="1"/>
              <a:t>Describe</a:t>
            </a:r>
            <a:r>
              <a:rPr sz="1953"/>
              <a:t> your advanced functions and clearly articulate why they are advanced</a:t>
            </a:r>
          </a:p>
        </p:txBody>
      </p:sp>
      <p:sp>
        <p:nvSpPr>
          <p:cNvPr id="204" name="Shape 204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205" name="Shape 205"/>
          <p:cNvSpPr/>
          <p:nvPr/>
        </p:nvSpPr>
        <p:spPr>
          <a:xfrm>
            <a:off x="1281511" y="960239"/>
            <a:ext cx="662597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/>
            <a:r>
              <a:rPr sz="33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Stage 4: Midterm Demo </a:t>
            </a:r>
            <a:r>
              <a:rPr sz="33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(10 min)</a:t>
            </a:r>
          </a:p>
        </p:txBody>
      </p:sp>
    </p:spTree>
    <p:extLst>
      <p:ext uri="{BB962C8B-B14F-4D97-AF65-F5344CB8AC3E}">
        <p14:creationId xmlns:p14="http://schemas.microsoft.com/office/powerpoint/2010/main" val="30027619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1485900" y="1160748"/>
            <a:ext cx="6172200" cy="75608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720049" y="2338387"/>
            <a:ext cx="8153789" cy="34337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100"/>
              <a:t>Final Demo including</a:t>
            </a:r>
          </a:p>
          <a:p>
            <a:pPr lvl="0">
              <a:defRPr sz="1800"/>
            </a:pPr>
            <a:r>
              <a:rPr sz="2100"/>
              <a:t>Real data in the system (crawled from the Web, using API, or from user’s generated data having at least 25 + records)</a:t>
            </a:r>
          </a:p>
          <a:p>
            <a:pPr lvl="0">
              <a:defRPr sz="1800"/>
            </a:pPr>
            <a:r>
              <a:rPr sz="2100"/>
              <a:t>Record a project demo video</a:t>
            </a:r>
          </a:p>
          <a:p>
            <a:pPr marL="514350" lvl="1" indent="-171450">
              <a:spcBef>
                <a:spcPts val="375"/>
              </a:spcBef>
              <a:defRPr sz="1800"/>
            </a:pPr>
            <a:r>
              <a:t>Repeat CRUD/basic functionality</a:t>
            </a:r>
          </a:p>
          <a:p>
            <a:pPr marL="514350" lvl="1" indent="-171450">
              <a:spcBef>
                <a:spcPts val="375"/>
              </a:spcBef>
              <a:defRPr sz="1800"/>
            </a:pPr>
            <a:r>
              <a:t>Join queries</a:t>
            </a:r>
          </a:p>
          <a:p>
            <a:pPr marL="514350" lvl="1" indent="-171450">
              <a:spcBef>
                <a:spcPts val="375"/>
              </a:spcBef>
              <a:defRPr sz="1800"/>
            </a:pPr>
            <a:r>
              <a:t>Present your advanced functions and clearly articulate why they are advanced</a:t>
            </a:r>
          </a:p>
          <a:p>
            <a:pPr lvl="0">
              <a:defRPr sz="1800"/>
            </a:pPr>
            <a:r>
              <a:rPr sz="2100"/>
              <a:t>Project Final Report</a:t>
            </a:r>
          </a:p>
        </p:txBody>
      </p:sp>
      <p:sp>
        <p:nvSpPr>
          <p:cNvPr id="209" name="Shape 209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210" name="Shape 210"/>
          <p:cNvSpPr/>
          <p:nvPr/>
        </p:nvSpPr>
        <p:spPr>
          <a:xfrm>
            <a:off x="1439651" y="955216"/>
            <a:ext cx="6426716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/>
            <a:r>
              <a:rPr sz="33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Stage 5: Final Demo </a:t>
            </a:r>
            <a:r>
              <a:rPr sz="33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rPr>
              <a:t>(15-20 min)</a:t>
            </a:r>
          </a:p>
        </p:txBody>
      </p:sp>
    </p:spTree>
    <p:extLst>
      <p:ext uri="{BB962C8B-B14F-4D97-AF65-F5344CB8AC3E}">
        <p14:creationId xmlns:p14="http://schemas.microsoft.com/office/powerpoint/2010/main" val="37462190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xfrm>
            <a:off x="1485900" y="1160748"/>
            <a:ext cx="6172200" cy="75608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213" name="Shape 213"/>
          <p:cNvSpPr>
            <a:spLocks noGrp="1"/>
          </p:cNvSpPr>
          <p:nvPr>
            <p:ph type="body" idx="1"/>
          </p:nvPr>
        </p:nvSpPr>
        <p:spPr>
          <a:xfrm>
            <a:off x="1250631" y="2446399"/>
            <a:ext cx="6642739" cy="334837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46957" indent="-146957">
              <a:defRPr sz="1800"/>
            </a:pPr>
            <a:r>
              <a:rPr sz="1800"/>
              <a:t>[4%] Stage 1: Functional Description</a:t>
            </a:r>
          </a:p>
          <a:p>
            <a:pPr marL="146957" indent="-146957">
              <a:defRPr sz="1800"/>
            </a:pPr>
            <a:r>
              <a:rPr sz="1800"/>
              <a:t>[3%] Stage 2: Development Plan</a:t>
            </a:r>
          </a:p>
          <a:p>
            <a:pPr marL="146957" indent="-146957">
              <a:defRPr sz="1800"/>
            </a:pPr>
            <a:r>
              <a:rPr sz="1800"/>
              <a:t>[3%] Stage 3: Setup Development Environment</a:t>
            </a:r>
          </a:p>
          <a:p>
            <a:pPr marL="146957" indent="-146957">
              <a:defRPr sz="1800"/>
            </a:pPr>
            <a:r>
              <a:rPr sz="1800"/>
              <a:t>[30%] Stage 4: Initial Demo [25%] + 2 SQL queries [5%]</a:t>
            </a:r>
          </a:p>
          <a:p>
            <a:pPr marL="146957" indent="-146957">
              <a:defRPr sz="1800"/>
            </a:pPr>
            <a:r>
              <a:rPr sz="1800"/>
              <a:t>[60%] Stage 5: Final Demo + Report + Video</a:t>
            </a:r>
          </a:p>
          <a:p>
            <a:pPr marL="857250" lvl="2" indent="-171450">
              <a:spcBef>
                <a:spcPts val="375"/>
              </a:spcBef>
              <a:defRPr sz="1800"/>
            </a:pPr>
            <a:r>
              <a:rPr sz="1500"/>
              <a:t>[40%] Final Demo</a:t>
            </a:r>
          </a:p>
          <a:p>
            <a:pPr marL="1200150" lvl="3" indent="-171450">
              <a:spcBef>
                <a:spcPts val="375"/>
              </a:spcBef>
              <a:defRPr sz="1800"/>
            </a:pPr>
            <a:r>
              <a:t>[10%] Basic features and joins</a:t>
            </a:r>
          </a:p>
          <a:p>
            <a:pPr marL="1200150" lvl="3" indent="-171450">
              <a:spcBef>
                <a:spcPts val="375"/>
              </a:spcBef>
              <a:defRPr sz="1800"/>
            </a:pPr>
            <a:r>
              <a:t>[30%] Advanced features</a:t>
            </a:r>
          </a:p>
          <a:p>
            <a:pPr marL="857250" lvl="2" indent="-171450">
              <a:spcBef>
                <a:spcPts val="375"/>
              </a:spcBef>
              <a:defRPr sz="1800"/>
            </a:pPr>
            <a:r>
              <a:rPr sz="1500"/>
              <a:t>[15%] Final Report</a:t>
            </a:r>
          </a:p>
          <a:p>
            <a:pPr marL="857250" lvl="2" indent="-171450">
              <a:spcBef>
                <a:spcPts val="375"/>
              </a:spcBef>
              <a:defRPr sz="1800"/>
            </a:pPr>
            <a:r>
              <a:rPr sz="1500"/>
              <a:t>[5%] Demo video (2-3 min video on Youtube)</a:t>
            </a:r>
          </a:p>
        </p:txBody>
      </p:sp>
      <p:sp>
        <p:nvSpPr>
          <p:cNvPr id="214" name="Shape 214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215" name="Shape 215"/>
          <p:cNvSpPr/>
          <p:nvPr/>
        </p:nvSpPr>
        <p:spPr>
          <a:xfrm>
            <a:off x="1439651" y="955216"/>
            <a:ext cx="6426716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00"/>
              <a:t>DB Project 1 Grading</a:t>
            </a:r>
          </a:p>
        </p:txBody>
      </p:sp>
    </p:spTree>
    <p:extLst>
      <p:ext uri="{BB962C8B-B14F-4D97-AF65-F5344CB8AC3E}">
        <p14:creationId xmlns:p14="http://schemas.microsoft.com/office/powerpoint/2010/main" val="20290239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1485900" y="1160748"/>
            <a:ext cx="6172200" cy="75608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987136" y="2329623"/>
            <a:ext cx="6670964" cy="356439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SzTx/>
              <a:buNone/>
              <a:defRPr sz="1800"/>
            </a:pPr>
            <a:r>
              <a:rPr sz="2100" b="1" dirty="0"/>
              <a:t>Requirements:</a:t>
            </a:r>
          </a:p>
          <a:p>
            <a:pPr marL="122464" indent="-122464">
              <a:buClr>
                <a:srgbClr val="FF0000"/>
              </a:buClr>
              <a:defRPr sz="1800"/>
            </a:pPr>
            <a:r>
              <a:rPr sz="1800" i="1" dirty="0">
                <a:solidFill>
                  <a:srgbClr val="FF0000"/>
                </a:solidFill>
              </a:rPr>
              <a:t>Pitch/short description</a:t>
            </a:r>
            <a:r>
              <a:rPr lang="en-US" sz="1800" i="1" dirty="0">
                <a:solidFill>
                  <a:srgbClr val="FF0000"/>
                </a:solidFill>
              </a:rPr>
              <a:t> (Every group is required to meet us during our office hours)</a:t>
            </a:r>
            <a:endParaRPr sz="1800" i="1" dirty="0">
              <a:solidFill>
                <a:srgbClr val="FF0000"/>
              </a:solidFill>
            </a:endParaRPr>
          </a:p>
          <a:p>
            <a:pPr lvl="0">
              <a:defRPr sz="1800"/>
            </a:pPr>
            <a:r>
              <a:rPr sz="2100" dirty="0"/>
              <a:t>Usefulness and existing analogs</a:t>
            </a:r>
            <a:endParaRPr lang="en-US" sz="2100" dirty="0"/>
          </a:p>
          <a:p>
            <a:pPr lvl="1">
              <a:defRPr sz="1800"/>
            </a:pPr>
            <a:r>
              <a:rPr lang="en-US" dirty="0"/>
              <a:t>Is it really useful to our society? </a:t>
            </a:r>
          </a:p>
          <a:p>
            <a:pPr lvl="0">
              <a:defRPr sz="1800"/>
            </a:pPr>
            <a:r>
              <a:rPr sz="2100" dirty="0"/>
              <a:t>Realness</a:t>
            </a:r>
          </a:p>
          <a:p>
            <a:pPr marL="514350" lvl="1" indent="-171450">
              <a:spcBef>
                <a:spcPts val="375"/>
              </a:spcBef>
              <a:defRPr sz="1800"/>
            </a:pPr>
            <a:r>
              <a:rPr dirty="0"/>
              <a:t>How do you plan to get data? Users?</a:t>
            </a:r>
          </a:p>
          <a:p>
            <a:pPr lvl="0">
              <a:defRPr sz="1800"/>
            </a:pPr>
            <a:r>
              <a:rPr sz="2100" dirty="0"/>
              <a:t>Features</a:t>
            </a:r>
          </a:p>
          <a:p>
            <a:pPr marL="514350" lvl="1" indent="-171450">
              <a:spcBef>
                <a:spcPts val="375"/>
              </a:spcBef>
              <a:defRPr sz="1800"/>
            </a:pPr>
            <a:r>
              <a:rPr dirty="0"/>
              <a:t>Basic functionality </a:t>
            </a:r>
          </a:p>
          <a:p>
            <a:pPr marL="514350" lvl="1" indent="-171450">
              <a:spcBef>
                <a:spcPts val="375"/>
              </a:spcBef>
              <a:defRPr sz="1800"/>
            </a:pPr>
            <a:r>
              <a:rPr dirty="0"/>
              <a:t>Advanced functionality</a:t>
            </a:r>
          </a:p>
          <a:p>
            <a:pPr lvl="0">
              <a:defRPr sz="1800"/>
            </a:pPr>
            <a:r>
              <a:rPr sz="2100" dirty="0"/>
              <a:t>ER diagram- with all necessary assumptions</a:t>
            </a:r>
          </a:p>
        </p:txBody>
      </p:sp>
      <p:sp>
        <p:nvSpPr>
          <p:cNvPr id="111" name="Shape 111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12" name="Shape 112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768095">
              <a:defRPr sz="3696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772"/>
              <a:t>Stage 1: Functional Description &amp; Entity-Relationship Design</a:t>
            </a:r>
          </a:p>
        </p:txBody>
      </p:sp>
    </p:spTree>
    <p:extLst>
      <p:ext uri="{BB962C8B-B14F-4D97-AF65-F5344CB8AC3E}">
        <p14:creationId xmlns:p14="http://schemas.microsoft.com/office/powerpoint/2010/main" val="29062613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Web Programming?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5840" y="2295653"/>
            <a:ext cx="7132320" cy="412762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/>
              <a:t> Usually refers to the non-design aspects of building a website: </a:t>
            </a:r>
          </a:p>
          <a:p>
            <a:pPr>
              <a:buFontTx/>
              <a:buNone/>
            </a:pPr>
            <a:r>
              <a:rPr lang="zh-CN" altLang="en-US" sz="2400" dirty="0">
                <a:ea typeface="宋体" pitchFamily="2" charset="-122"/>
              </a:rPr>
              <a:t>	</a:t>
            </a:r>
            <a:r>
              <a:rPr lang="en-US" altLang="zh-CN" sz="2400" dirty="0">
                <a:ea typeface="宋体" pitchFamily="2" charset="-122"/>
              </a:rPr>
              <a:t>	</a:t>
            </a:r>
            <a:r>
              <a:rPr lang="en-US" altLang="en-US" sz="2400" dirty="0"/>
              <a:t>Writing markup and coding </a:t>
            </a:r>
          </a:p>
          <a:p>
            <a:pPr>
              <a:buFontTx/>
              <a:buNone/>
            </a:pPr>
            <a:endParaRPr lang="en-US" alt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/>
              <a:t> It ranges from creation of a simple static html page to the most complex web-based application or social network service </a:t>
            </a:r>
            <a:endParaRPr lang="en-US" altLang="en-US" sz="2400" dirty="0">
              <a:solidFill>
                <a:schemeClr val="accent1"/>
              </a:solidFill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218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Web Programming for CS411 Database System?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5840" y="2206753"/>
            <a:ext cx="7132320" cy="412762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One of main choices of building applications around a Database Management System(DBMS)</a:t>
            </a:r>
          </a:p>
          <a:p>
            <a:endParaRPr lang="en-US" altLang="zh-CN" sz="2400" dirty="0"/>
          </a:p>
          <a:p>
            <a:r>
              <a:rPr lang="en-US" altLang="zh-CN" sz="2400" dirty="0"/>
              <a:t>User access point for retrieving and utilizing data stored in database</a:t>
            </a:r>
          </a:p>
          <a:p>
            <a:endParaRPr lang="en-US" altLang="zh-CN" sz="2400" dirty="0"/>
          </a:p>
          <a:p>
            <a:r>
              <a:rPr lang="en-US" altLang="zh-CN" sz="2400" dirty="0"/>
              <a:t>Cross platform application</a:t>
            </a:r>
          </a:p>
        </p:txBody>
      </p:sp>
    </p:spTree>
    <p:extLst>
      <p:ext uri="{BB962C8B-B14F-4D97-AF65-F5344CB8AC3E}">
        <p14:creationId xmlns:p14="http://schemas.microsoft.com/office/powerpoint/2010/main" val="10537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5110771" y="1847391"/>
            <a:ext cx="3557771" cy="1233424"/>
          </a:xfrm>
        </p:spPr>
        <p:txBody>
          <a:bodyPr/>
          <a:lstStyle/>
          <a:p>
            <a:r>
              <a:rPr lang="en-US" altLang="zh-CN" dirty="0"/>
              <a:t>Server Side</a:t>
            </a:r>
            <a:endParaRPr lang="zh-CN" dirty="0"/>
          </a:p>
        </p:txBody>
      </p:sp>
      <p:pic>
        <p:nvPicPr>
          <p:cNvPr id="1026" name="Picture 2" descr="https://store.storeimages.cdn-apple.com/4974/as-images.apple.com/is/image/AppleInc/aos/published/images/m/ac/macbook/select/macbook-select-gold-201604?wid=470&amp;hei=556&amp;fmt=png-alpha&amp;qlt=95&amp;.v=147397402236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34" y="2928415"/>
            <a:ext cx="1768592" cy="209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att.com/catalog/en/skus/images/apple-iphone%206s%2032gb-rose%20gold-450x3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22" y="4438943"/>
            <a:ext cx="2911617" cy="22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ccessoe.com/wp-content/uploads/2015/05/HP-ProLiant-ML350-Gen9-Ser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71" y="3569008"/>
            <a:ext cx="3027389" cy="227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标题 12"/>
          <p:cNvSpPr txBox="1">
            <a:spLocks/>
          </p:cNvSpPr>
          <p:nvPr/>
        </p:nvSpPr>
        <p:spPr>
          <a:xfrm>
            <a:off x="1311564" y="1847391"/>
            <a:ext cx="3557771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zh-CN" sz="3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Client Side</a:t>
            </a:r>
            <a:endParaRPr lang="en-US" dirty="0"/>
          </a:p>
        </p:txBody>
      </p:sp>
      <p:sp>
        <p:nvSpPr>
          <p:cNvPr id="10" name="标题 12"/>
          <p:cNvSpPr txBox="1">
            <a:spLocks/>
          </p:cNvSpPr>
          <p:nvPr/>
        </p:nvSpPr>
        <p:spPr>
          <a:xfrm>
            <a:off x="2357306" y="369871"/>
            <a:ext cx="5249653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zh-CN" sz="3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How does web-based application work?</a:t>
            </a:r>
            <a:endParaRPr lang="en-US" dirty="0"/>
          </a:p>
        </p:txBody>
      </p:sp>
      <p:cxnSp>
        <p:nvCxnSpPr>
          <p:cNvPr id="7" name="直接箭头连接符 6"/>
          <p:cNvCxnSpPr>
            <a:cxnSpLocks/>
            <a:endCxn id="1030" idx="1"/>
          </p:cNvCxnSpPr>
          <p:nvPr/>
        </p:nvCxnSpPr>
        <p:spPr>
          <a:xfrm>
            <a:off x="3750938" y="4085439"/>
            <a:ext cx="1359833" cy="6204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cxnSpLocks/>
            <a:endCxn id="1030" idx="1"/>
          </p:cNvCxnSpPr>
          <p:nvPr/>
        </p:nvCxnSpPr>
        <p:spPr>
          <a:xfrm flipV="1">
            <a:off x="3750938" y="4705876"/>
            <a:ext cx="1359833" cy="5661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8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Parties in Web Development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Client Side</a:t>
            </a:r>
          </a:p>
          <a:p>
            <a:endParaRPr lang="en-US" altLang="zh-CN" dirty="0"/>
          </a:p>
          <a:p>
            <a:r>
              <a:rPr lang="en-US" altLang="zh-CN" dirty="0"/>
              <a:t>Requests content from the server side</a:t>
            </a:r>
          </a:p>
          <a:p>
            <a:r>
              <a:rPr lang="en-US" altLang="zh-CN" dirty="0"/>
              <a:t>Responsible for displaying the data to user</a:t>
            </a:r>
          </a:p>
          <a:p>
            <a:r>
              <a:rPr lang="en-US" altLang="zh-CN" dirty="0"/>
              <a:t>Lightweight computation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Server Side</a:t>
            </a:r>
          </a:p>
          <a:p>
            <a:endParaRPr lang="en-US" altLang="zh-CN" dirty="0"/>
          </a:p>
          <a:p>
            <a:r>
              <a:rPr lang="en-US" altLang="zh-CN" dirty="0"/>
              <a:t>Serves data according to client side’s request</a:t>
            </a:r>
          </a:p>
          <a:p>
            <a:r>
              <a:rPr lang="en-US" altLang="zh-CN" dirty="0"/>
              <a:t>Responsible for storing and retrieving data, authentication and computations.</a:t>
            </a:r>
          </a:p>
          <a:p>
            <a:r>
              <a:rPr lang="en-US" altLang="zh-CN" dirty="0"/>
              <a:t>Heavyweight computation</a:t>
            </a:r>
            <a:endParaRPr lang="zh-CN" altLang="en-US" dirty="0"/>
          </a:p>
        </p:txBody>
      </p:sp>
      <p:pic>
        <p:nvPicPr>
          <p:cNvPr id="5" name="Picture 2" descr="https://store.storeimages.cdn-apple.com/4974/as-images.apple.com/is/image/AppleInc/aos/published/images/m/ac/macbook/select/macbook-select-gold-201604?wid=470&amp;hei=556&amp;fmt=png-alpha&amp;qlt=95&amp;.v=147397402236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90" y="5282216"/>
            <a:ext cx="1257300" cy="148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accessoe.com/wp-content/uploads/2015/05/HP-ProLiant-ML350-Gen9-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671" y="4879593"/>
            <a:ext cx="2013929" cy="15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ore.storeimages.cdn-apple.com/4974/as-images.apple.com/is/image/AppleInc/aos/published/images/m/ac/macbook/select/macbook-select-gold-201604?wid=470&amp;hei=556&amp;fmt=png-alpha&amp;qlt=95&amp;.v=147397402236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63" y="1828153"/>
            <a:ext cx="1344285" cy="15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ccessoe.com/wp-content/uploads/2015/05/HP-ProLiant-ML350-Gen9-Serv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828153"/>
            <a:ext cx="2117370" cy="15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12"/>
          <p:cNvSpPr txBox="1">
            <a:spLocks/>
          </p:cNvSpPr>
          <p:nvPr/>
        </p:nvSpPr>
        <p:spPr>
          <a:xfrm>
            <a:off x="1333500" y="197164"/>
            <a:ext cx="755650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zh-CN" sz="3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An example of website workflow</a:t>
            </a:r>
            <a:endParaRPr lang="en-US" dirty="0"/>
          </a:p>
        </p:txBody>
      </p:sp>
      <p:cxnSp>
        <p:nvCxnSpPr>
          <p:cNvPr id="11" name="直接箭头连接符 10"/>
          <p:cNvCxnSpPr>
            <a:cxnSpLocks/>
          </p:cNvCxnSpPr>
          <p:nvPr/>
        </p:nvCxnSpPr>
        <p:spPr>
          <a:xfrm>
            <a:off x="3441700" y="2623283"/>
            <a:ext cx="2463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168400" y="3418413"/>
            <a:ext cx="6854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User opens browser and </a:t>
            </a:r>
            <a:r>
              <a:rPr lang="en-US" altLang="zh-CN" sz="2000" dirty="0" err="1"/>
              <a:t>enteres</a:t>
            </a:r>
            <a:r>
              <a:rPr lang="en-US" altLang="zh-CN" sz="2000" dirty="0"/>
              <a:t> website URL</a:t>
            </a:r>
          </a:p>
          <a:p>
            <a:r>
              <a:rPr lang="en-US" altLang="zh-CN" sz="2000" dirty="0"/>
              <a:t>	Browser sends a request to the Server</a:t>
            </a:r>
          </a:p>
          <a:p>
            <a:r>
              <a:rPr lang="en-US" altLang="zh-CN" sz="2000" dirty="0"/>
              <a:t>	Server sends response(client code)</a:t>
            </a:r>
          </a:p>
          <a:p>
            <a:endParaRPr lang="en-US" altLang="zh-CN" sz="2000" dirty="0"/>
          </a:p>
          <a:p>
            <a:r>
              <a:rPr lang="en-US" altLang="zh-CN" sz="2000" dirty="0"/>
              <a:t>Browser receives client code</a:t>
            </a:r>
          </a:p>
          <a:p>
            <a:r>
              <a:rPr lang="en-US" altLang="zh-CN" sz="2000" dirty="0"/>
              <a:t>	Browser starts rendering page according to client code</a:t>
            </a:r>
          </a:p>
          <a:p>
            <a:r>
              <a:rPr lang="en-US" altLang="zh-CN" sz="2000" dirty="0"/>
              <a:t>	Request additional data if necessary</a:t>
            </a:r>
          </a:p>
          <a:p>
            <a:endParaRPr lang="en-US" altLang="zh-CN" sz="2000" dirty="0"/>
          </a:p>
          <a:p>
            <a:r>
              <a:rPr lang="en-US" altLang="zh-CN" sz="2000" dirty="0"/>
              <a:t>Loop: Exchange of requests and response according to user’s interaction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975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ore.storeimages.cdn-apple.com/4974/as-images.apple.com/is/image/AppleInc/aos/published/images/m/ac/macbook/select/macbook-select-gold-201604?wid=470&amp;hei=556&amp;fmt=png-alpha&amp;qlt=95&amp;.v=147397402236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10" y="1376792"/>
            <a:ext cx="1768592" cy="209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att.com/catalog/en/skus/images/apple-iphone%206s%2032gb-rose%20gold-450x3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97" y="1290599"/>
            <a:ext cx="2911617" cy="22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12"/>
          <p:cNvSpPr txBox="1">
            <a:spLocks/>
          </p:cNvSpPr>
          <p:nvPr/>
        </p:nvSpPr>
        <p:spPr>
          <a:xfrm>
            <a:off x="2206304" y="0"/>
            <a:ext cx="5249653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zh-CN" sz="3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Client Side Technology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126097" y="3630646"/>
            <a:ext cx="3155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Mobile Application</a:t>
            </a:r>
            <a:endParaRPr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154228" y="3630646"/>
            <a:ext cx="2738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Web Application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448335" y="4504888"/>
            <a:ext cx="420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Usually presents in Web browsers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Typical written in </a:t>
            </a:r>
            <a:r>
              <a:rPr lang="en-US" altLang="zh-CN" b="1" dirty="0">
                <a:solidFill>
                  <a:srgbClr val="FF0000"/>
                </a:solidFill>
              </a:rPr>
              <a:t>HTML</a:t>
            </a:r>
            <a:r>
              <a:rPr lang="en-US" altLang="zh-CN" dirty="0"/>
              <a:t>, </a:t>
            </a:r>
            <a:r>
              <a:rPr lang="en-US" altLang="zh-CN" b="1" dirty="0">
                <a:solidFill>
                  <a:srgbClr val="FF0000"/>
                </a:solidFill>
              </a:rPr>
              <a:t>CSS</a:t>
            </a:r>
            <a:r>
              <a:rPr lang="en-US" altLang="zh-CN" dirty="0"/>
              <a:t>, </a:t>
            </a:r>
            <a:r>
              <a:rPr lang="en-US" altLang="zh-CN" b="1" dirty="0">
                <a:solidFill>
                  <a:srgbClr val="FF0000"/>
                </a:solidFill>
              </a:rPr>
              <a:t>JavaScript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Permissions are set by the browser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773004" y="4504888"/>
            <a:ext cx="43885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Popular platforms are iOS and Android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iOS apps written in </a:t>
            </a:r>
            <a:r>
              <a:rPr lang="en-US" altLang="zh-CN" b="1" dirty="0">
                <a:solidFill>
                  <a:srgbClr val="FF0000"/>
                </a:solidFill>
              </a:rPr>
              <a:t>Objective-C</a:t>
            </a:r>
            <a:r>
              <a:rPr lang="en-US" altLang="zh-CN" dirty="0"/>
              <a:t> or </a:t>
            </a:r>
            <a:r>
              <a:rPr lang="en-US" altLang="zh-CN" b="1" dirty="0">
                <a:solidFill>
                  <a:srgbClr val="FF0000"/>
                </a:solidFill>
              </a:rPr>
              <a:t>Swift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Android apps written in </a:t>
            </a:r>
            <a:r>
              <a:rPr lang="en-US" altLang="zh-CN" b="1" dirty="0">
                <a:solidFill>
                  <a:srgbClr val="FF0000"/>
                </a:solidFill>
              </a:rPr>
              <a:t>Java </a:t>
            </a:r>
            <a:r>
              <a:rPr lang="en-US" altLang="zh-CN" dirty="0"/>
              <a:t>or</a:t>
            </a:r>
            <a:r>
              <a:rPr lang="en-US" altLang="zh-CN" b="1" dirty="0">
                <a:solidFill>
                  <a:srgbClr val="FF0000"/>
                </a:solidFill>
              </a:rPr>
              <a:t> JavaScript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Permissions are controlled by phone’s</a:t>
            </a:r>
          </a:p>
          <a:p>
            <a:r>
              <a:rPr lang="en-US" altLang="zh-CN" dirty="0"/>
              <a:t>permission manager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483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738390" y="173745"/>
            <a:ext cx="7132320" cy="1233424"/>
          </a:xfrm>
        </p:spPr>
        <p:txBody>
          <a:bodyPr/>
          <a:lstStyle/>
          <a:p>
            <a:r>
              <a:rPr lang="en-US" altLang="zh-CN" dirty="0"/>
              <a:t>Client Side Programming</a:t>
            </a:r>
            <a:endParaRPr lang="zh-CN" dirty="0"/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4749651"/>
              </p:ext>
            </p:extLst>
          </p:nvPr>
        </p:nvGraphicFramePr>
        <p:xfrm>
          <a:off x="-182561" y="1901825"/>
          <a:ext cx="8974223" cy="4127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57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33418" y="462296"/>
            <a:ext cx="998290" cy="766588"/>
          </a:xfrm>
        </p:spPr>
        <p:txBody>
          <a:bodyPr/>
          <a:lstStyle/>
          <a:p>
            <a:r>
              <a:rPr lang="en-US" altLang="zh-CN" dirty="0"/>
              <a:t>HTML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87031" y="462296"/>
            <a:ext cx="1296099" cy="766588"/>
          </a:xfrm>
        </p:spPr>
        <p:txBody>
          <a:bodyPr/>
          <a:lstStyle/>
          <a:p>
            <a:r>
              <a:rPr lang="en-US" altLang="zh-CN" dirty="0"/>
              <a:t>CSS</a:t>
            </a:r>
            <a:endParaRPr lang="zh-CN" dirty="0"/>
          </a:p>
        </p:txBody>
      </p:sp>
      <p:sp>
        <p:nvSpPr>
          <p:cNvPr id="7" name="文本占位符 4"/>
          <p:cNvSpPr txBox="1">
            <a:spLocks/>
          </p:cNvSpPr>
          <p:nvPr/>
        </p:nvSpPr>
        <p:spPr>
          <a:xfrm>
            <a:off x="1733418" y="3773194"/>
            <a:ext cx="1707160" cy="766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zh-CN" sz="2000" b="0" kern="1200" cap="all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itchFamily="34" charset="0"/>
              <a:buNone/>
              <a:defRPr lang="zh-CN" sz="20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lang="zh-CN" sz="18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lang="zh-CN" sz="16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lang="zh-CN" sz="1600" b="1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lang="zh-CN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lang="zh-CN"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lang="zh-CN"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None/>
              <a:defRPr lang="zh-CN"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Javascript</a:t>
            </a:r>
            <a:endParaRPr 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828" y="1033337"/>
            <a:ext cx="2721572" cy="24453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25" y="4449922"/>
            <a:ext cx="6276975" cy="14097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270" y="996029"/>
            <a:ext cx="27051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7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1374440"/>
            <a:ext cx="7038975" cy="4981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52512" y="570451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HTML Only</a:t>
            </a:r>
            <a:endParaRPr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1052512" y="570450"/>
            <a:ext cx="2640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HTML + CSS</a:t>
            </a:r>
            <a:endParaRPr lang="zh-CN" altLang="en-US" sz="4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1374439"/>
            <a:ext cx="7038975" cy="4981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512" y="1374439"/>
            <a:ext cx="7038975" cy="49815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56631" y="570450"/>
            <a:ext cx="5183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HTML + CSS + JavaScript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0113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95500" y="508000"/>
            <a:ext cx="600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HTML – </a:t>
            </a:r>
            <a:r>
              <a:rPr lang="en-US" altLang="zh-CN" sz="2800" dirty="0" err="1"/>
              <a:t>HyperText</a:t>
            </a:r>
            <a:r>
              <a:rPr lang="en-US" altLang="zh-CN" sz="2800" dirty="0"/>
              <a:t> Markup Language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04800" y="1257300"/>
            <a:ext cx="67581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Describes and defines content of a webpage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Hierarchical Structure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Various tags as cues for the appearance of content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457700" y="3695700"/>
            <a:ext cx="4483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Outmost tag is always &lt;html&gt;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&lt;head&gt; tag contains page metadata:</a:t>
            </a:r>
          </a:p>
          <a:p>
            <a:r>
              <a:rPr lang="en-US" altLang="zh-CN" sz="2000" dirty="0"/>
              <a:t>	(information about the 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&lt;body&gt; tag contains the main content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196292"/>
            <a:ext cx="3041650" cy="32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body" idx="1"/>
          </p:nvPr>
        </p:nvSpPr>
        <p:spPr>
          <a:xfrm>
            <a:off x="1331640" y="2618910"/>
            <a:ext cx="6777372" cy="313234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>
              <a:defRPr sz="1800"/>
            </a:pPr>
            <a:r>
              <a:rPr sz="2100"/>
              <a:t>Should be relevant and useful for your application </a:t>
            </a:r>
          </a:p>
          <a:p>
            <a:pPr lvl="0">
              <a:defRPr sz="1800"/>
            </a:pPr>
            <a:r>
              <a:rPr sz="2100"/>
              <a:t>No primary analogs accessible just via API</a:t>
            </a:r>
            <a:endParaRPr sz="2100">
              <a:solidFill>
                <a:srgbClr val="FF0000"/>
              </a:solidFill>
            </a:endParaRPr>
          </a:p>
          <a:p>
            <a:pPr lvl="0">
              <a:defRPr sz="1800"/>
            </a:pPr>
            <a:r>
              <a:rPr sz="2100"/>
              <a:t>Should be technically challenging (machine learning, data viz with serious preprocessing, real-time)</a:t>
            </a:r>
          </a:p>
          <a:p>
            <a:pPr marL="514350" lvl="1" indent="-171450">
              <a:spcBef>
                <a:spcPts val="375"/>
              </a:spcBef>
              <a:defRPr sz="1800"/>
            </a:pPr>
            <a:r>
              <a:t>at least 3-4 days of work for the whole team per advanced function to implement excluding learning how to code</a:t>
            </a:r>
          </a:p>
          <a:p>
            <a:pPr marL="514350" lvl="1" indent="-171450">
              <a:spcBef>
                <a:spcPts val="375"/>
              </a:spcBef>
              <a:defRPr sz="1800"/>
            </a:pPr>
            <a:r>
              <a:t>build upon external libraries not just use them as-is</a:t>
            </a:r>
          </a:p>
          <a:p>
            <a:pPr lvl="0">
              <a:defRPr sz="1800"/>
            </a:pPr>
            <a:r>
              <a:rPr sz="2100"/>
              <a:t>You should be able to clearly explain the technical challenge in each advanced function</a:t>
            </a:r>
          </a:p>
        </p:txBody>
      </p:sp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1485900" y="1160748"/>
            <a:ext cx="6172200" cy="75608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16" name="Shape 116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17" name="Shape 117"/>
          <p:cNvSpPr/>
          <p:nvPr/>
        </p:nvSpPr>
        <p:spPr>
          <a:xfrm>
            <a:off x="1439651" y="955216"/>
            <a:ext cx="6426268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 b="1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300"/>
              <a:t>Advanced features for the project</a:t>
            </a:r>
          </a:p>
        </p:txBody>
      </p:sp>
    </p:spTree>
    <p:extLst>
      <p:ext uri="{BB962C8B-B14F-4D97-AF65-F5344CB8AC3E}">
        <p14:creationId xmlns:p14="http://schemas.microsoft.com/office/powerpoint/2010/main" val="222090787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HTML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&lt;a </a:t>
            </a:r>
            <a:r>
              <a:rPr lang="en-US" dirty="0" err="1">
                <a:solidFill>
                  <a:schemeClr val="accent3"/>
                </a:solidFill>
              </a:rPr>
              <a:t>href</a:t>
            </a:r>
            <a:r>
              <a:rPr lang="en-US" dirty="0">
                <a:solidFill>
                  <a:schemeClr val="accent3"/>
                </a:solidFill>
              </a:rPr>
              <a:t>=“URL to </a:t>
            </a:r>
            <a:r>
              <a:rPr lang="en-US" dirty="0" err="1">
                <a:solidFill>
                  <a:schemeClr val="accent3"/>
                </a:solidFill>
              </a:rPr>
              <a:t>cotent</a:t>
            </a:r>
            <a:r>
              <a:rPr lang="en-US" dirty="0">
                <a:solidFill>
                  <a:schemeClr val="accent3"/>
                </a:solidFill>
              </a:rPr>
              <a:t>”&gt;&lt;/a&gt;  </a:t>
            </a:r>
            <a:r>
              <a:rPr lang="en-US" dirty="0"/>
              <a:t>- Hyperlink</a:t>
            </a:r>
          </a:p>
          <a:p>
            <a:r>
              <a:rPr lang="en-US" dirty="0">
                <a:solidFill>
                  <a:schemeClr val="accent3"/>
                </a:solidFill>
              </a:rPr>
              <a:t>&lt;</a:t>
            </a:r>
            <a:r>
              <a:rPr lang="en-US" dirty="0" err="1">
                <a:solidFill>
                  <a:schemeClr val="accent3"/>
                </a:solidFill>
              </a:rPr>
              <a:t>img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src</a:t>
            </a:r>
            <a:r>
              <a:rPr lang="en-US" dirty="0">
                <a:solidFill>
                  <a:schemeClr val="accent3"/>
                </a:solidFill>
              </a:rPr>
              <a:t>=“URL to image”/&gt; </a:t>
            </a:r>
            <a:r>
              <a:rPr lang="en-US" dirty="0"/>
              <a:t>- Image</a:t>
            </a:r>
          </a:p>
          <a:p>
            <a:r>
              <a:rPr lang="en-US" dirty="0">
                <a:solidFill>
                  <a:schemeClr val="accent3"/>
                </a:solidFill>
              </a:rPr>
              <a:t>&lt;p&gt;&lt;/p&gt;</a:t>
            </a:r>
            <a:r>
              <a:rPr lang="en-US" dirty="0"/>
              <a:t> - Paragraph</a:t>
            </a:r>
          </a:p>
          <a:p>
            <a:r>
              <a:rPr lang="en-US" dirty="0">
                <a:solidFill>
                  <a:schemeClr val="accent3"/>
                </a:solidFill>
              </a:rPr>
              <a:t>&lt;</a:t>
            </a:r>
            <a:r>
              <a:rPr lang="en-US" dirty="0" err="1">
                <a:solidFill>
                  <a:schemeClr val="accent3"/>
                </a:solidFill>
              </a:rPr>
              <a:t>br</a:t>
            </a:r>
            <a:r>
              <a:rPr lang="en-US" dirty="0">
                <a:solidFill>
                  <a:schemeClr val="accent3"/>
                </a:solidFill>
              </a:rPr>
              <a:t> /&gt; </a:t>
            </a:r>
            <a:r>
              <a:rPr lang="en-US" dirty="0"/>
              <a:t>- Line Break</a:t>
            </a:r>
          </a:p>
          <a:p>
            <a:r>
              <a:rPr lang="en-US" dirty="0">
                <a:solidFill>
                  <a:schemeClr val="accent3"/>
                </a:solidFill>
              </a:rPr>
              <a:t>&lt;div&gt;&lt;/div&gt; </a:t>
            </a:r>
            <a:r>
              <a:rPr lang="en-US" dirty="0"/>
              <a:t>- Division for organizing tags</a:t>
            </a:r>
          </a:p>
          <a:p>
            <a:r>
              <a:rPr lang="en-US" dirty="0">
                <a:solidFill>
                  <a:schemeClr val="accent3"/>
                </a:solidFill>
              </a:rPr>
              <a:t>&lt;table&gt;</a:t>
            </a:r>
            <a:r>
              <a:rPr lang="en-US" dirty="0"/>
              <a:t> - Table, &lt;</a:t>
            </a:r>
            <a:r>
              <a:rPr lang="en-US" dirty="0" err="1"/>
              <a:t>tr</a:t>
            </a:r>
            <a:r>
              <a:rPr lang="en-US" dirty="0"/>
              <a:t>&gt; for row &lt;td&gt; for column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&lt;</a:t>
            </a:r>
            <a:r>
              <a:rPr lang="en-US" dirty="0" err="1">
                <a:solidFill>
                  <a:schemeClr val="accent3"/>
                </a:solidFill>
              </a:rPr>
              <a:t>tr</a:t>
            </a:r>
            <a:r>
              <a:rPr lang="en-US" dirty="0">
                <a:solidFill>
                  <a:schemeClr val="accent3"/>
                </a:solidFill>
              </a:rPr>
              <a:t>&gt;&lt;td&gt;&lt;/td&gt;&lt;td&gt;&lt;/td&gt;&lt;/</a:t>
            </a:r>
            <a:r>
              <a:rPr lang="en-US" dirty="0" err="1">
                <a:solidFill>
                  <a:schemeClr val="accent3"/>
                </a:solidFill>
              </a:rPr>
              <a:t>tr</a:t>
            </a:r>
            <a:r>
              <a:rPr lang="en-US" dirty="0">
                <a:solidFill>
                  <a:schemeClr val="accent3"/>
                </a:solidFill>
              </a:rPr>
              <a:t>&gt;</a:t>
            </a:r>
          </a:p>
          <a:p>
            <a:r>
              <a:rPr lang="en-US" dirty="0">
                <a:solidFill>
                  <a:schemeClr val="accent3"/>
                </a:solidFill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22362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95500" y="508000"/>
            <a:ext cx="600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CSS – Cascading Style Sheets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04800" y="1257300"/>
            <a:ext cx="78059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Describes and defines presentation and style of a webpage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Can describe styles using 3 types of selectors: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A certain type of tags	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Element with certain ID or Class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Elements with certain ordering relative to others	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57700" y="3695700"/>
            <a:ext cx="4483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Basic syntax 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000" dirty="0">
                <a:solidFill>
                  <a:schemeClr val="accent1"/>
                </a:solidFill>
              </a:rPr>
              <a:t>Selector {</a:t>
            </a:r>
          </a:p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Attribute: Attribute Value;</a:t>
            </a:r>
          </a:p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Attribute2: Attribute Value2;</a:t>
            </a:r>
          </a:p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….</a:t>
            </a:r>
          </a:p>
          <a:p>
            <a:r>
              <a:rPr lang="en-US" altLang="zh-CN" sz="2000" dirty="0">
                <a:solidFill>
                  <a:schemeClr val="accent1"/>
                </a:solidFill>
              </a:rPr>
              <a:t>}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41" y="3510775"/>
            <a:ext cx="3332994" cy="29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02" y="2148614"/>
            <a:ext cx="74458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interpreted language used to describe the behavior of the webpage</a:t>
            </a:r>
          </a:p>
          <a:p>
            <a:endParaRPr lang="en-US" dirty="0"/>
          </a:p>
          <a:p>
            <a:r>
              <a:rPr lang="en-US" dirty="0"/>
              <a:t>Allow users to interact with the webpage or add dynamic content to the page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HTML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Editing content(texts and images) and styles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asynchronous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 to events such as mouse click, mouse move and window loaded,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Lightweight computation such as validating form data</a:t>
            </a:r>
          </a:p>
        </p:txBody>
      </p:sp>
    </p:spTree>
    <p:extLst>
      <p:ext uri="{BB962C8B-B14F-4D97-AF65-F5344CB8AC3E}">
        <p14:creationId xmlns:p14="http://schemas.microsoft.com/office/powerpoint/2010/main" val="7467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302" y="2148614"/>
            <a:ext cx="744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37" y="4751719"/>
            <a:ext cx="6276975" cy="1409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877" y="2148613"/>
            <a:ext cx="8477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Dynamically typed variables:  No need to declare type.</a:t>
            </a:r>
          </a:p>
          <a:p>
            <a:r>
              <a:rPr lang="en-US" dirty="0" err="1">
                <a:solidFill>
                  <a:schemeClr val="accent3"/>
                </a:solidFill>
              </a:rPr>
              <a:t>var</a:t>
            </a:r>
            <a:r>
              <a:rPr lang="en-US" dirty="0">
                <a:solidFill>
                  <a:schemeClr val="accent3"/>
                </a:solidFill>
              </a:rPr>
              <a:t> name = “Joey”;</a:t>
            </a:r>
          </a:p>
          <a:p>
            <a:r>
              <a:rPr lang="en-US" dirty="0">
                <a:solidFill>
                  <a:schemeClr val="accent3"/>
                </a:solidFill>
              </a:rPr>
              <a:t>name = 123;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chemeClr val="accent3"/>
                </a:solidFill>
              </a:rPr>
              <a:t>element = </a:t>
            </a:r>
            <a:r>
              <a:rPr lang="en-US" dirty="0" err="1">
                <a:solidFill>
                  <a:schemeClr val="accent3"/>
                </a:solidFill>
              </a:rPr>
              <a:t>document.getElementById</a:t>
            </a:r>
            <a:r>
              <a:rPr lang="en-US" dirty="0">
                <a:solidFill>
                  <a:schemeClr val="accent3"/>
                </a:solidFill>
              </a:rPr>
              <a:t>(“</a:t>
            </a:r>
            <a:r>
              <a:rPr lang="en-US" dirty="0" err="1">
                <a:solidFill>
                  <a:schemeClr val="accent3"/>
                </a:solidFill>
              </a:rPr>
              <a:t>ElementID</a:t>
            </a:r>
            <a:r>
              <a:rPr lang="en-US" dirty="0">
                <a:solidFill>
                  <a:schemeClr val="accent3"/>
                </a:solidFill>
              </a:rPr>
              <a:t>”) </a:t>
            </a:r>
            <a:r>
              <a:rPr lang="en-US" dirty="0"/>
              <a:t>to retrieve html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>
                <a:solidFill>
                  <a:schemeClr val="accent3"/>
                </a:solidFill>
              </a:rPr>
              <a:t>element.style</a:t>
            </a:r>
            <a:r>
              <a:rPr lang="en-US" dirty="0">
                <a:solidFill>
                  <a:schemeClr val="accent3"/>
                </a:solidFill>
              </a:rPr>
              <a:t>.[attribute] </a:t>
            </a:r>
            <a:r>
              <a:rPr lang="en-US" dirty="0"/>
              <a:t>to change styles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>
                <a:solidFill>
                  <a:schemeClr val="accent3"/>
                </a:solidFill>
              </a:rPr>
              <a:t>element.innerHTML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to change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control flow syntax to Java or C++</a:t>
            </a:r>
          </a:p>
        </p:txBody>
      </p:sp>
    </p:spTree>
    <p:extLst>
      <p:ext uri="{BB962C8B-B14F-4D97-AF65-F5344CB8AC3E}">
        <p14:creationId xmlns:p14="http://schemas.microsoft.com/office/powerpoint/2010/main" val="358077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05343" y="755009"/>
            <a:ext cx="6132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Frontend Development in Practice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805343" y="1837405"/>
            <a:ext cx="59897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Developers usually use frameworks to alleviate pain from writing repeated code, unreasonable syntax, and unclear program structure. Some of the popular frontend frameworks are:</a:t>
            </a:r>
          </a:p>
          <a:p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FF0000"/>
                </a:solidFill>
              </a:rPr>
              <a:t>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FF0000"/>
                </a:solidFill>
              </a:rPr>
              <a:t>Foundation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/>
              <a:t>Materialize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err="1"/>
              <a:t>MaterialUI</a:t>
            </a:r>
            <a:endParaRPr lang="en-US" altLang="zh-CN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err="1"/>
              <a:t>SemanticUI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2052" name="Picture 4" descr="Image result for bootstrap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50" y="3842158"/>
            <a:ext cx="1057014" cy="105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29" y="3842158"/>
            <a:ext cx="1057014" cy="105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aterialize ui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308" y="3953827"/>
            <a:ext cx="1634657" cy="8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aterial ui logo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16" y="5080516"/>
            <a:ext cx="1721520" cy="109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emantic ui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695" y="5080516"/>
            <a:ext cx="1099860" cy="109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4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2"/>
          <p:cNvSpPr txBox="1">
            <a:spLocks/>
          </p:cNvSpPr>
          <p:nvPr/>
        </p:nvSpPr>
        <p:spPr>
          <a:xfrm>
            <a:off x="2206304" y="0"/>
            <a:ext cx="5249653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zh-CN" sz="3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Server Side Technology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7800" y="2100664"/>
            <a:ext cx="55228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/>
              <a:t>For data storage and computationally heavy jobs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/>
              <a:t>Code runs on servers instead of user’s computer</a:t>
            </a:r>
          </a:p>
          <a:p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/>
              <a:t>Server Software: 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sz="2000" dirty="0"/>
              <a:t>Ex: </a:t>
            </a:r>
            <a:r>
              <a:rPr lang="en-US" altLang="zh-CN" sz="2000" dirty="0">
                <a:solidFill>
                  <a:srgbClr val="FF0000"/>
                </a:solidFill>
              </a:rPr>
              <a:t>Apache</a:t>
            </a:r>
            <a:r>
              <a:rPr lang="en-US" altLang="zh-CN" sz="2000" dirty="0"/>
              <a:t>, Nginx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/>
              <a:t>Web Programming Language: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sz="2000" dirty="0"/>
              <a:t>Ex: </a:t>
            </a:r>
            <a:r>
              <a:rPr lang="en-US" altLang="zh-CN" sz="2000" dirty="0">
                <a:solidFill>
                  <a:srgbClr val="FF0000"/>
                </a:solidFill>
              </a:rPr>
              <a:t>PHP</a:t>
            </a:r>
            <a:r>
              <a:rPr lang="en-US" altLang="zh-CN" sz="2000" dirty="0"/>
              <a:t>, Java, </a:t>
            </a:r>
            <a:r>
              <a:rPr lang="en-US" altLang="zh-CN" sz="2000" dirty="0">
                <a:solidFill>
                  <a:srgbClr val="FF0000"/>
                </a:solidFill>
              </a:rPr>
              <a:t>Python</a:t>
            </a:r>
            <a:r>
              <a:rPr lang="en-US" altLang="zh-CN" sz="2000" dirty="0"/>
              <a:t>, Ruby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dirty="0"/>
              <a:t>Database:</a:t>
            </a: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en-US" altLang="zh-CN" sz="2000" dirty="0"/>
              <a:t>Ex: </a:t>
            </a:r>
            <a:r>
              <a:rPr lang="en-US" altLang="zh-CN" sz="2000" dirty="0">
                <a:solidFill>
                  <a:srgbClr val="FF0000"/>
                </a:solidFill>
              </a:rPr>
              <a:t>MySQL</a:t>
            </a:r>
            <a:r>
              <a:rPr lang="en-US" altLang="zh-CN" sz="2000" dirty="0"/>
              <a:t>, PostgreSQL, SQLite</a:t>
            </a:r>
          </a:p>
        </p:txBody>
      </p:sp>
      <p:pic>
        <p:nvPicPr>
          <p:cNvPr id="9" name="Picture 6" descr="http://www.accessoe.com/wp-content/uploads/2015/05/HP-ProLiant-ML350-Gen9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13" y="2381474"/>
            <a:ext cx="3027389" cy="227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640" y="127000"/>
            <a:ext cx="7132320" cy="1233424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PHP</a:t>
            </a:r>
            <a:endParaRPr 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9740" y="1901951"/>
            <a:ext cx="4112260" cy="4611459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Designed for web scripting</a:t>
            </a:r>
          </a:p>
          <a:p>
            <a:r>
              <a:rPr lang="en-US" altLang="zh-CN" sz="2400" dirty="0"/>
              <a:t>All variables starts with </a:t>
            </a:r>
            <a:r>
              <a:rPr lang="en-US" altLang="zh-CN" sz="2400" dirty="0">
                <a:solidFill>
                  <a:srgbClr val="FF0000"/>
                </a:solidFill>
              </a:rPr>
              <a:t>“$”</a:t>
            </a:r>
            <a:endParaRPr 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Variables are dynamically typed</a:t>
            </a:r>
            <a:endParaRPr lang="zh-CN" sz="2400" dirty="0"/>
          </a:p>
          <a:p>
            <a:r>
              <a:rPr lang="en-US" altLang="zh-CN" sz="2400" dirty="0"/>
              <a:t>Many native functions to interact with the webpage</a:t>
            </a:r>
          </a:p>
          <a:p>
            <a:r>
              <a:rPr lang="en-US" altLang="zh-CN" sz="2400" dirty="0"/>
              <a:t>Starts with &lt;? </a:t>
            </a:r>
            <a:r>
              <a:rPr lang="en-US" altLang="zh-CN" sz="2400" dirty="0" err="1"/>
              <a:t>php</a:t>
            </a:r>
            <a:endParaRPr lang="en-US" altLang="zh-CN" sz="2400" dirty="0"/>
          </a:p>
          <a:p>
            <a:r>
              <a:rPr lang="en-US" altLang="zh-CN" sz="2400" dirty="0"/>
              <a:t>Ends with ?&gt;</a:t>
            </a:r>
            <a:endParaRPr 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54352"/>
            <a:ext cx="4381500" cy="28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2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9640" y="99060"/>
            <a:ext cx="7132320" cy="1233424"/>
          </a:xfrm>
        </p:spPr>
        <p:txBody>
          <a:bodyPr/>
          <a:lstStyle/>
          <a:p>
            <a:r>
              <a:rPr lang="en-US" altLang="zh-CN" dirty="0"/>
              <a:t>An Example Page</a:t>
            </a:r>
            <a:endParaRPr 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65" y="1548384"/>
            <a:ext cx="8088670" cy="44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1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01952"/>
            <a:ext cx="7132320" cy="4123944"/>
          </a:xfrm>
        </p:spPr>
        <p:txBody>
          <a:bodyPr/>
          <a:lstStyle/>
          <a:p>
            <a:r>
              <a:rPr lang="en-US" dirty="0"/>
              <a:t>$_SESSION[‘key’] use key-value pair to store user information on server</a:t>
            </a:r>
          </a:p>
          <a:p>
            <a:pPr lvl="1"/>
            <a:r>
              <a:rPr lang="en-US" dirty="0"/>
              <a:t>Useful for user log-in log-out functionality</a:t>
            </a:r>
          </a:p>
          <a:p>
            <a:r>
              <a:rPr lang="en-US" dirty="0"/>
              <a:t>echo can render html code to webpage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20" y="3490893"/>
            <a:ext cx="4736553" cy="270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200660"/>
            <a:ext cx="7132320" cy="1233424"/>
          </a:xfrm>
        </p:spPr>
        <p:txBody>
          <a:bodyPr/>
          <a:lstStyle/>
          <a:p>
            <a:r>
              <a:rPr lang="en-US" altLang="zh-CN" dirty="0"/>
              <a:t>Python</a:t>
            </a:r>
            <a:endParaRPr lang="zh-CN" dirty="0"/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459740" y="1901952"/>
            <a:ext cx="4112260" cy="412394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lang="zh-CN"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Arial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lang="zh-CN" sz="16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lang="zh-CN"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lang="zh-CN"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CN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CN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lang="zh-CN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Not designed specifically for web programming, therefore requires frameworks to do web programming.</a:t>
            </a:r>
          </a:p>
          <a:p>
            <a:r>
              <a:rPr lang="en-US" altLang="zh-CN" sz="2400" dirty="0"/>
              <a:t>Popular frameworks:</a:t>
            </a:r>
          </a:p>
          <a:p>
            <a:pPr lvl="1"/>
            <a:r>
              <a:rPr lang="en-US" sz="2200" dirty="0"/>
              <a:t>Django</a:t>
            </a:r>
          </a:p>
          <a:p>
            <a:pPr lvl="1"/>
            <a:r>
              <a:rPr lang="en-US" sz="2200" dirty="0"/>
              <a:t>Flask</a:t>
            </a:r>
          </a:p>
          <a:p>
            <a:pPr lvl="1"/>
            <a:r>
              <a:rPr lang="en-US" sz="2200" dirty="0"/>
              <a:t>Pyramid</a:t>
            </a:r>
          </a:p>
          <a:p>
            <a:r>
              <a:rPr lang="en-US" altLang="zh-CN" sz="2400" dirty="0"/>
              <a:t>Many native functions to interact with the webpage</a:t>
            </a:r>
            <a:endParaRPr 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87" y="1623447"/>
            <a:ext cx="4125913" cy="44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1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1485900" y="1160748"/>
            <a:ext cx="6172200" cy="75608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20" name="Shape 120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21" name="Shape 121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We will build iOS and Android mobile apps…</a:t>
            </a:r>
          </a:p>
        </p:txBody>
      </p:sp>
      <p:pic>
        <p:nvPicPr>
          <p:cNvPr id="122" name="image2.png" descr="http://corporate.viadeo.com/wp-content/uploads/2014/06/Mobile-Ap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5184" y="1376772"/>
            <a:ext cx="3315398" cy="46239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959679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6240" y="0"/>
            <a:ext cx="7132320" cy="1233424"/>
          </a:xfrm>
        </p:spPr>
        <p:txBody>
          <a:bodyPr/>
          <a:lstStyle/>
          <a:p>
            <a:r>
              <a:rPr lang="en-US" altLang="zh-CN" dirty="0"/>
              <a:t>Python with Django(Setup)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57884"/>
            <a:ext cx="4829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4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8300" y="800100"/>
            <a:ext cx="8230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Communication between Frontend and Backend</a:t>
            </a:r>
            <a:endParaRPr lang="zh-CN" altLang="en-US" sz="3200" dirty="0"/>
          </a:p>
        </p:txBody>
      </p:sp>
      <p:pic>
        <p:nvPicPr>
          <p:cNvPr id="4100" name="Picture 4" descr="Image result for ph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328" y="1855789"/>
            <a:ext cx="2812344" cy="149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032250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htm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72173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2578100" y="3674238"/>
            <a:ext cx="327660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662801" y="3266247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GET or POST request</a:t>
            </a:r>
            <a:endParaRPr lang="zh-CN" altLang="en-US" sz="2800" dirty="0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2578100" y="2425700"/>
            <a:ext cx="2880000" cy="648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 rot="20828048">
            <a:off x="3021188" y="2236188"/>
            <a:ext cx="187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echo “Joey”</a:t>
            </a:r>
            <a:endParaRPr lang="zh-CN" altLang="en-US" sz="2800" dirty="0"/>
          </a:p>
        </p:txBody>
      </p:sp>
      <p:cxnSp>
        <p:nvCxnSpPr>
          <p:cNvPr id="17" name="直接箭头连接符 16"/>
          <p:cNvCxnSpPr>
            <a:cxnSpLocks/>
          </p:cNvCxnSpPr>
          <p:nvPr/>
        </p:nvCxnSpPr>
        <p:spPr>
          <a:xfrm flipH="1" flipV="1">
            <a:off x="2571669" y="4457874"/>
            <a:ext cx="3064228" cy="75761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 rot="843415">
            <a:off x="2679236" y="4424129"/>
            <a:ext cx="3146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Template parameter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86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Frontend to Backend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50" y="3432175"/>
            <a:ext cx="4324350" cy="2209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3432175"/>
            <a:ext cx="4394200" cy="2209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5840" y="2947055"/>
            <a:ext cx="3127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Through HTML form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5330190" y="2947055"/>
            <a:ext cx="2924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Through JavaScript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913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1340" y="-243840"/>
            <a:ext cx="7490460" cy="1233424"/>
          </a:xfrm>
        </p:spPr>
        <p:txBody>
          <a:bodyPr/>
          <a:lstStyle/>
          <a:p>
            <a:r>
              <a:rPr lang="en-US" altLang="zh-CN" dirty="0"/>
              <a:t>PHP receive data and render page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" y="1258644"/>
            <a:ext cx="8065377" cy="49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1340" y="-294640"/>
            <a:ext cx="7976120" cy="1233424"/>
          </a:xfrm>
        </p:spPr>
        <p:txBody>
          <a:bodyPr/>
          <a:lstStyle/>
          <a:p>
            <a:r>
              <a:rPr lang="en-US" altLang="zh-CN" dirty="0"/>
              <a:t>Django receive data and render page</a:t>
            </a:r>
            <a:endParaRPr 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" y="1320800"/>
            <a:ext cx="797612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49860"/>
            <a:ext cx="7132320" cy="1233424"/>
          </a:xfrm>
        </p:spPr>
        <p:txBody>
          <a:bodyPr/>
          <a:lstStyle/>
          <a:p>
            <a:r>
              <a:rPr lang="en-US" altLang="zh-CN" dirty="0"/>
              <a:t>Talk to Database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PHP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" y="2226373"/>
            <a:ext cx="4352925" cy="4110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00324"/>
            <a:ext cx="43783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PHP in cPanel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9001" y="1927898"/>
            <a:ext cx="73782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have cPanel configured, Sign in with you </a:t>
            </a:r>
            <a:r>
              <a:rPr lang="en-US" dirty="0" err="1"/>
              <a:t>netid</a:t>
            </a:r>
            <a:r>
              <a:rPr lang="en-US" dirty="0"/>
              <a:t> in the below link: </a:t>
            </a:r>
          </a:p>
          <a:p>
            <a:r>
              <a:rPr lang="en-US" dirty="0">
                <a:solidFill>
                  <a:srgbClr val="FF0000"/>
                </a:solidFill>
              </a:rPr>
              <a:t>https</a:t>
            </a:r>
            <a:r>
              <a:rPr lang="en-US" dirty="0"/>
              <a:t>://web.engr.illinois.edu</a:t>
            </a:r>
          </a:p>
          <a:p>
            <a:endParaRPr lang="en-US" dirty="0"/>
          </a:p>
          <a:p>
            <a:r>
              <a:rPr lang="en-US" dirty="0"/>
              <a:t>Go to the File Manager </a:t>
            </a:r>
          </a:p>
          <a:p>
            <a:endParaRPr lang="en-US" dirty="0"/>
          </a:p>
          <a:p>
            <a:r>
              <a:rPr lang="en-US" dirty="0"/>
              <a:t>Select Web root and then click Go </a:t>
            </a:r>
          </a:p>
          <a:p>
            <a:endParaRPr lang="en-US" dirty="0"/>
          </a:p>
          <a:p>
            <a:r>
              <a:rPr lang="en-US" dirty="0"/>
              <a:t>Select new file </a:t>
            </a:r>
          </a:p>
          <a:p>
            <a:endParaRPr lang="en-US" dirty="0"/>
          </a:p>
          <a:p>
            <a:r>
              <a:rPr lang="en-US" dirty="0"/>
              <a:t>Type in some simple PHP command using the code editor </a:t>
            </a:r>
          </a:p>
          <a:p>
            <a:endParaRPr lang="en-US" dirty="0"/>
          </a:p>
          <a:p>
            <a:r>
              <a:rPr lang="en-US" dirty="0"/>
              <a:t>Save it as </a:t>
            </a:r>
            <a:r>
              <a:rPr lang="en-US" dirty="0" err="1"/>
              <a:t>trial.php</a:t>
            </a:r>
            <a:r>
              <a:rPr lang="en-US" dirty="0"/>
              <a:t> in </a:t>
            </a:r>
            <a:r>
              <a:rPr lang="en-US" dirty="0" err="1"/>
              <a:t>public_html</a:t>
            </a:r>
            <a:r>
              <a:rPr lang="en-US" dirty="0"/>
              <a:t> folder </a:t>
            </a:r>
          </a:p>
          <a:p>
            <a:endParaRPr lang="en-US" dirty="0"/>
          </a:p>
          <a:p>
            <a:r>
              <a:rPr lang="en-US" dirty="0"/>
              <a:t>Go and check at </a:t>
            </a:r>
          </a:p>
          <a:p>
            <a:r>
              <a:rPr lang="en-US" dirty="0"/>
              <a:t>http://netid.web.engr.illinois.edu/trial.php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20" y="2481591"/>
            <a:ext cx="1903240" cy="1581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96" y="5003535"/>
            <a:ext cx="3822903" cy="75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7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a shared </a:t>
            </a:r>
            <a:r>
              <a:rPr lang="en-US" dirty="0" err="1"/>
              <a:t>CPanel</a:t>
            </a:r>
            <a:r>
              <a:rPr lang="en-US" dirty="0"/>
              <a:t> Account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78136" y="2238703"/>
            <a:ext cx="66658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this link to get access to cPanel: </a:t>
            </a:r>
          </a:p>
          <a:p>
            <a:r>
              <a:rPr lang="en-US" sz="2000" dirty="0"/>
              <a:t>     http://my.engr.illinois.edu/getcpanel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one team member can request the space and add the </a:t>
            </a:r>
          </a:p>
          <a:p>
            <a:r>
              <a:rPr lang="en-US" sz="2000" dirty="0"/>
              <a:t>     other members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see what frameworks and Service are available: </a:t>
            </a:r>
          </a:p>
          <a:p>
            <a:r>
              <a:rPr lang="en-US" sz="2000" dirty="0"/>
              <a:t>https://documentation.cpanel.net/display/ALD/cPanel%20User%20Documentation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 have any problems: Contact engrit-help@illinois.edu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986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Tip: Start Early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05840" y="2438400"/>
            <a:ext cx="68046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/>
              <a:t>Need to learn a lot of technologies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/>
              <a:t>Research more to decide what tools to use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2800" dirty="0"/>
              <a:t>Environment setup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906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340" y="2410460"/>
            <a:ext cx="7132320" cy="1233424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Questions?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9961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2.png" descr="http://corporate.viadeo.com/wp-content/uploads/2014/06/Mobile-Ap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5184" y="1376771"/>
            <a:ext cx="3315398" cy="4973099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485900" y="1160748"/>
            <a:ext cx="6172200" cy="75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27" name="Shape 127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28" name="Shape 128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A mobile app itself doesn’t count</a:t>
            </a:r>
          </a:p>
        </p:txBody>
      </p:sp>
      <p:pic>
        <p:nvPicPr>
          <p:cNvPr id="129" name="image3.png" descr="http://openclipart.org/image/800px/svg_to_png/28689/skotan_No-sig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0128" y="2672917"/>
            <a:ext cx="2703744" cy="27037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82248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1485900" y="1160748"/>
            <a:ext cx="6172200" cy="75608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32" name="Shape 132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33" name="Shape 133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defTabSz="868680">
              <a:defRPr sz="418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35"/>
              <a:t>We will have a cool map with interactive clickable elements…</a:t>
            </a:r>
          </a:p>
        </p:txBody>
      </p:sp>
      <p:pic>
        <p:nvPicPr>
          <p:cNvPr id="134" name="image4.jpg" descr="http://i.stack.imgur.com/S0u1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910" y="2348880"/>
            <a:ext cx="5466180" cy="35103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22245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1485900" y="1160748"/>
            <a:ext cx="6172200" cy="75608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37" name="Shape 137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38" name="Shape 138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Using Google API doesn’t count</a:t>
            </a:r>
          </a:p>
        </p:txBody>
      </p:sp>
      <p:pic>
        <p:nvPicPr>
          <p:cNvPr id="139" name="image4.jpg" descr="http://i.stack.imgur.com/S0u1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910" y="2348880"/>
            <a:ext cx="5466180" cy="3510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3.png" descr="http://openclipart.org/image/800px/svg_to_png/28689/skotan_No-sig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0128" y="2672917"/>
            <a:ext cx="2703744" cy="27037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84697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485900" y="1160748"/>
            <a:ext cx="6172200" cy="75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44" name="Shape 144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45" name="Shape 145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We will extract data from IMDB…</a:t>
            </a:r>
          </a:p>
        </p:txBody>
      </p:sp>
      <p:pic>
        <p:nvPicPr>
          <p:cNvPr id="146" name="image5.png" descr="http://img.fae.ro/00696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774" y="2456893"/>
            <a:ext cx="5714453" cy="33250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088423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485900" y="1160748"/>
            <a:ext cx="6172200" cy="75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/>
            </a:pPr>
            <a:r>
              <a:rPr sz="3300"/>
              <a:t>There are 5 major stages:</a:t>
            </a:r>
          </a:p>
        </p:txBody>
      </p:sp>
      <p:sp>
        <p:nvSpPr>
          <p:cNvPr id="150" name="Shape 150"/>
          <p:cNvSpPr/>
          <p:nvPr/>
        </p:nvSpPr>
        <p:spPr>
          <a:xfrm>
            <a:off x="1143000" y="857249"/>
            <a:ext cx="6858000" cy="1383620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350"/>
          </a:p>
        </p:txBody>
      </p:sp>
      <p:sp>
        <p:nvSpPr>
          <p:cNvPr id="151" name="Shape 151"/>
          <p:cNvSpPr/>
          <p:nvPr/>
        </p:nvSpPr>
        <p:spPr>
          <a:xfrm>
            <a:off x="1439652" y="955216"/>
            <a:ext cx="6326460" cy="117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4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/>
              <a:t>We will extract data from IMDB…</a:t>
            </a:r>
          </a:p>
        </p:txBody>
      </p:sp>
      <p:pic>
        <p:nvPicPr>
          <p:cNvPr id="152" name="image5.png" descr="http://img.fae.ro/00696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774" y="2456893"/>
            <a:ext cx="5714453" cy="3325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3.png" descr="http://openclipart.org/image/800px/svg_to_png/28689/skotan_No-sig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0128" y="2672917"/>
            <a:ext cx="2703744" cy="27037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602581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anded Design Teal 16x9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8505542-BCEF-47F2-90D3-D407C4B4B1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青色镶边演示文稿（宽屏）</Template>
  <TotalTime>794</TotalTime>
  <Words>1716</Words>
  <Application>Microsoft Office PowerPoint</Application>
  <PresentationFormat>全屏显示(4:3)</PresentationFormat>
  <Paragraphs>298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宋体</vt:lpstr>
      <vt:lpstr>Microsoft YaHei</vt:lpstr>
      <vt:lpstr>Arial</vt:lpstr>
      <vt:lpstr>Calibri</vt:lpstr>
      <vt:lpstr>Segoe UI</vt:lpstr>
      <vt:lpstr>Wingdings</vt:lpstr>
      <vt:lpstr>Banded Design Teal 16x9</vt:lpstr>
      <vt:lpstr>Introduction to Web Programming</vt:lpstr>
      <vt:lpstr>There are 5 major stages:</vt:lpstr>
      <vt:lpstr>There are 5 major stages:</vt:lpstr>
      <vt:lpstr>There are 5 major stages:</vt:lpstr>
      <vt:lpstr>PowerPoint 演示文稿</vt:lpstr>
      <vt:lpstr>There are 5 major stages:</vt:lpstr>
      <vt:lpstr>There are 5 major stages: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There are 5 major stages:</vt:lpstr>
      <vt:lpstr>There are 5 major stages:</vt:lpstr>
      <vt:lpstr>There are 5 major stages:</vt:lpstr>
      <vt:lpstr>There are 5 major stages:</vt:lpstr>
      <vt:lpstr>There are 5 major stages:</vt:lpstr>
      <vt:lpstr>There are 5 major stages:</vt:lpstr>
      <vt:lpstr>What is Web Programming?</vt:lpstr>
      <vt:lpstr>Why Web Programming for CS411 Database System?</vt:lpstr>
      <vt:lpstr>Server Side</vt:lpstr>
      <vt:lpstr>Two Parties in Web Development</vt:lpstr>
      <vt:lpstr>PowerPoint 演示文稿</vt:lpstr>
      <vt:lpstr>PowerPoint 演示文稿</vt:lpstr>
      <vt:lpstr>Client Side Programming</vt:lpstr>
      <vt:lpstr>PowerPoint 演示文稿</vt:lpstr>
      <vt:lpstr>PowerPoint 演示文稿</vt:lpstr>
      <vt:lpstr>PowerPoint 演示文稿</vt:lpstr>
      <vt:lpstr>More HTML tags</vt:lpstr>
      <vt:lpstr>PowerPoint 演示文稿</vt:lpstr>
      <vt:lpstr>JavaScript</vt:lpstr>
      <vt:lpstr>JavaScript</vt:lpstr>
      <vt:lpstr>PowerPoint 演示文稿</vt:lpstr>
      <vt:lpstr>PowerPoint 演示文稿</vt:lpstr>
      <vt:lpstr>PHP</vt:lpstr>
      <vt:lpstr>An Example Page</vt:lpstr>
      <vt:lpstr>PHP</vt:lpstr>
      <vt:lpstr>Python</vt:lpstr>
      <vt:lpstr>Python with Django(Setup)</vt:lpstr>
      <vt:lpstr>PowerPoint 演示文稿</vt:lpstr>
      <vt:lpstr>Frontend to Backend</vt:lpstr>
      <vt:lpstr>PHP receive data and render page</vt:lpstr>
      <vt:lpstr>Django receive data and render page</vt:lpstr>
      <vt:lpstr>Talk to Database</vt:lpstr>
      <vt:lpstr>Try PHP in cPanel</vt:lpstr>
      <vt:lpstr>Request a shared CPanel Account</vt:lpstr>
      <vt:lpstr>Final Tip: Start Early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Programming</dc:title>
  <dc:creator>Cao, Joey</dc:creator>
  <cp:keywords/>
  <cp:lastModifiedBy>Cao, Joey</cp:lastModifiedBy>
  <cp:revision>49</cp:revision>
  <dcterms:created xsi:type="dcterms:W3CDTF">2017-02-05T01:49:00Z</dcterms:created>
  <dcterms:modified xsi:type="dcterms:W3CDTF">2017-02-06T06:40:36Z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TC028952549991</vt:lpwstr>
  </property>
</Properties>
</file>